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4" r:id="rId10"/>
    <p:sldId id="266" r:id="rId11"/>
    <p:sldId id="267"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A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5" d="100"/>
          <a:sy n="85" d="100"/>
        </p:scale>
        <p:origin x="77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0940B6-1CC6-8F10-99DA-4CF1904F00F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3E60B16-331B-62FF-E8FA-D324CC0CCE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4428E98-4201-EAB9-EACB-6A4ED237BF46}"/>
              </a:ext>
            </a:extLst>
          </p:cNvPr>
          <p:cNvSpPr>
            <a:spLocks noGrp="1"/>
          </p:cNvSpPr>
          <p:nvPr>
            <p:ph type="dt" sz="half" idx="10"/>
          </p:nvPr>
        </p:nvSpPr>
        <p:spPr/>
        <p:txBody>
          <a:bodyPr/>
          <a:lstStyle/>
          <a:p>
            <a:fld id="{32A8EC36-3139-478A-9642-9E9E63AF9742}" type="datetimeFigureOut">
              <a:rPr lang="fr-FR" smtClean="0"/>
              <a:t>24/04/2024</a:t>
            </a:fld>
            <a:endParaRPr lang="fr-FR"/>
          </a:p>
        </p:txBody>
      </p:sp>
      <p:sp>
        <p:nvSpPr>
          <p:cNvPr id="5" name="Espace réservé du pied de page 4">
            <a:extLst>
              <a:ext uri="{FF2B5EF4-FFF2-40B4-BE49-F238E27FC236}">
                <a16:creationId xmlns:a16="http://schemas.microsoft.com/office/drawing/2014/main" id="{A58C13A3-C057-E58B-B48F-FDDF3E32E7B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518CDD2-3856-498E-987A-4049ABA75854}"/>
              </a:ext>
            </a:extLst>
          </p:cNvPr>
          <p:cNvSpPr>
            <a:spLocks noGrp="1"/>
          </p:cNvSpPr>
          <p:nvPr>
            <p:ph type="sldNum" sz="quarter" idx="12"/>
          </p:nvPr>
        </p:nvSpPr>
        <p:spPr/>
        <p:txBody>
          <a:bodyPr/>
          <a:lstStyle/>
          <a:p>
            <a:fld id="{B602356E-2889-408C-8C32-D7D5F30456AA}" type="slidenum">
              <a:rPr lang="fr-FR" smtClean="0"/>
              <a:t>‹N°›</a:t>
            </a:fld>
            <a:endParaRPr lang="fr-FR"/>
          </a:p>
        </p:txBody>
      </p:sp>
    </p:spTree>
    <p:extLst>
      <p:ext uri="{BB962C8B-B14F-4D97-AF65-F5344CB8AC3E}">
        <p14:creationId xmlns:p14="http://schemas.microsoft.com/office/powerpoint/2010/main" val="1115600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C367B6-5836-F288-B6FC-4FABD546BE8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F36FDDA-FFC3-E7CA-F2C0-57CA82F7F76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296662D-9176-6445-0AB0-2809308F4899}"/>
              </a:ext>
            </a:extLst>
          </p:cNvPr>
          <p:cNvSpPr>
            <a:spLocks noGrp="1"/>
          </p:cNvSpPr>
          <p:nvPr>
            <p:ph type="dt" sz="half" idx="10"/>
          </p:nvPr>
        </p:nvSpPr>
        <p:spPr/>
        <p:txBody>
          <a:bodyPr/>
          <a:lstStyle/>
          <a:p>
            <a:fld id="{32A8EC36-3139-478A-9642-9E9E63AF9742}" type="datetimeFigureOut">
              <a:rPr lang="fr-FR" smtClean="0"/>
              <a:t>24/04/2024</a:t>
            </a:fld>
            <a:endParaRPr lang="fr-FR"/>
          </a:p>
        </p:txBody>
      </p:sp>
      <p:sp>
        <p:nvSpPr>
          <p:cNvPr id="5" name="Espace réservé du pied de page 4">
            <a:extLst>
              <a:ext uri="{FF2B5EF4-FFF2-40B4-BE49-F238E27FC236}">
                <a16:creationId xmlns:a16="http://schemas.microsoft.com/office/drawing/2014/main" id="{5B8A7349-1C57-4ACC-4473-B9AC37C11B3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A71EE6A-A018-D316-2B13-C5F7BA7BC54A}"/>
              </a:ext>
            </a:extLst>
          </p:cNvPr>
          <p:cNvSpPr>
            <a:spLocks noGrp="1"/>
          </p:cNvSpPr>
          <p:nvPr>
            <p:ph type="sldNum" sz="quarter" idx="12"/>
          </p:nvPr>
        </p:nvSpPr>
        <p:spPr/>
        <p:txBody>
          <a:bodyPr/>
          <a:lstStyle/>
          <a:p>
            <a:fld id="{B602356E-2889-408C-8C32-D7D5F30456AA}" type="slidenum">
              <a:rPr lang="fr-FR" smtClean="0"/>
              <a:t>‹N°›</a:t>
            </a:fld>
            <a:endParaRPr lang="fr-FR"/>
          </a:p>
        </p:txBody>
      </p:sp>
    </p:spTree>
    <p:extLst>
      <p:ext uri="{BB962C8B-B14F-4D97-AF65-F5344CB8AC3E}">
        <p14:creationId xmlns:p14="http://schemas.microsoft.com/office/powerpoint/2010/main" val="2940709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32116CD-4EFC-698D-1E56-B379A5819BD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6799240-ADB1-04B9-0B5C-5C71691B656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07C490C-EBB2-64B9-BFC5-873F3573AA55}"/>
              </a:ext>
            </a:extLst>
          </p:cNvPr>
          <p:cNvSpPr>
            <a:spLocks noGrp="1"/>
          </p:cNvSpPr>
          <p:nvPr>
            <p:ph type="dt" sz="half" idx="10"/>
          </p:nvPr>
        </p:nvSpPr>
        <p:spPr/>
        <p:txBody>
          <a:bodyPr/>
          <a:lstStyle/>
          <a:p>
            <a:fld id="{32A8EC36-3139-478A-9642-9E9E63AF9742}" type="datetimeFigureOut">
              <a:rPr lang="fr-FR" smtClean="0"/>
              <a:t>24/04/2024</a:t>
            </a:fld>
            <a:endParaRPr lang="fr-FR"/>
          </a:p>
        </p:txBody>
      </p:sp>
      <p:sp>
        <p:nvSpPr>
          <p:cNvPr id="5" name="Espace réservé du pied de page 4">
            <a:extLst>
              <a:ext uri="{FF2B5EF4-FFF2-40B4-BE49-F238E27FC236}">
                <a16:creationId xmlns:a16="http://schemas.microsoft.com/office/drawing/2014/main" id="{6CD419B0-654A-40E9-7DF4-F201D779C3F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007E666-F7D9-26A9-B0E1-24CA1274888E}"/>
              </a:ext>
            </a:extLst>
          </p:cNvPr>
          <p:cNvSpPr>
            <a:spLocks noGrp="1"/>
          </p:cNvSpPr>
          <p:nvPr>
            <p:ph type="sldNum" sz="quarter" idx="12"/>
          </p:nvPr>
        </p:nvSpPr>
        <p:spPr/>
        <p:txBody>
          <a:bodyPr/>
          <a:lstStyle/>
          <a:p>
            <a:fld id="{B602356E-2889-408C-8C32-D7D5F30456AA}" type="slidenum">
              <a:rPr lang="fr-FR" smtClean="0"/>
              <a:t>‹N°›</a:t>
            </a:fld>
            <a:endParaRPr lang="fr-FR"/>
          </a:p>
        </p:txBody>
      </p:sp>
    </p:spTree>
    <p:extLst>
      <p:ext uri="{BB962C8B-B14F-4D97-AF65-F5344CB8AC3E}">
        <p14:creationId xmlns:p14="http://schemas.microsoft.com/office/powerpoint/2010/main" val="320410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4/19/2024</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5286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4/19/2024</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05619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4/19/2024</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22002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4/19/2024</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816859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4/19/2024</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81271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4/19/2024</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975599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4/19/2024</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5642426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4/19/2024</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124801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0257AA-16B7-A416-3C3F-084F9309260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1E8B5B3-33B3-F685-683C-87D03D2CF16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366353D-1149-6B4B-64F0-346EDED9E73A}"/>
              </a:ext>
            </a:extLst>
          </p:cNvPr>
          <p:cNvSpPr>
            <a:spLocks noGrp="1"/>
          </p:cNvSpPr>
          <p:nvPr>
            <p:ph type="dt" sz="half" idx="10"/>
          </p:nvPr>
        </p:nvSpPr>
        <p:spPr/>
        <p:txBody>
          <a:bodyPr/>
          <a:lstStyle/>
          <a:p>
            <a:fld id="{32A8EC36-3139-478A-9642-9E9E63AF9742}" type="datetimeFigureOut">
              <a:rPr lang="fr-FR" smtClean="0"/>
              <a:t>24/04/2024</a:t>
            </a:fld>
            <a:endParaRPr lang="fr-FR"/>
          </a:p>
        </p:txBody>
      </p:sp>
      <p:sp>
        <p:nvSpPr>
          <p:cNvPr id="5" name="Espace réservé du pied de page 4">
            <a:extLst>
              <a:ext uri="{FF2B5EF4-FFF2-40B4-BE49-F238E27FC236}">
                <a16:creationId xmlns:a16="http://schemas.microsoft.com/office/drawing/2014/main" id="{113B59B8-A2D6-CA7E-D2E0-5BE4D02D211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902D14D-537B-B44A-E626-5257FF7F7B38}"/>
              </a:ext>
            </a:extLst>
          </p:cNvPr>
          <p:cNvSpPr>
            <a:spLocks noGrp="1"/>
          </p:cNvSpPr>
          <p:nvPr>
            <p:ph type="sldNum" sz="quarter" idx="12"/>
          </p:nvPr>
        </p:nvSpPr>
        <p:spPr/>
        <p:txBody>
          <a:bodyPr/>
          <a:lstStyle/>
          <a:p>
            <a:fld id="{B602356E-2889-408C-8C32-D7D5F30456AA}" type="slidenum">
              <a:rPr lang="fr-FR" smtClean="0"/>
              <a:t>‹N°›</a:t>
            </a:fld>
            <a:endParaRPr lang="fr-FR"/>
          </a:p>
        </p:txBody>
      </p:sp>
    </p:spTree>
    <p:extLst>
      <p:ext uri="{BB962C8B-B14F-4D97-AF65-F5344CB8AC3E}">
        <p14:creationId xmlns:p14="http://schemas.microsoft.com/office/powerpoint/2010/main" val="15143149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4/19/2024</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7483956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4/19/2024</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8899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4/19/2024</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670308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72DE89-4E50-AD00-0B06-E2CA2C7C185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B79F3F0-1F0B-FA17-5A43-1AAFA41140D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8E859A5-C2A4-4807-B5E1-B0E1498FF5E0}"/>
              </a:ext>
            </a:extLst>
          </p:cNvPr>
          <p:cNvSpPr>
            <a:spLocks noGrp="1"/>
          </p:cNvSpPr>
          <p:nvPr>
            <p:ph type="dt" sz="half" idx="10"/>
          </p:nvPr>
        </p:nvSpPr>
        <p:spPr/>
        <p:txBody>
          <a:bodyPr/>
          <a:lstStyle/>
          <a:p>
            <a:fld id="{32A8EC36-3139-478A-9642-9E9E63AF9742}" type="datetimeFigureOut">
              <a:rPr lang="fr-FR" smtClean="0"/>
              <a:t>24/04/2024</a:t>
            </a:fld>
            <a:endParaRPr lang="fr-FR"/>
          </a:p>
        </p:txBody>
      </p:sp>
      <p:sp>
        <p:nvSpPr>
          <p:cNvPr id="5" name="Espace réservé du pied de page 4">
            <a:extLst>
              <a:ext uri="{FF2B5EF4-FFF2-40B4-BE49-F238E27FC236}">
                <a16:creationId xmlns:a16="http://schemas.microsoft.com/office/drawing/2014/main" id="{AABE742A-6F29-DCBC-565A-1D35EEAD50D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C955989-4256-F685-8F6E-96FC5334157B}"/>
              </a:ext>
            </a:extLst>
          </p:cNvPr>
          <p:cNvSpPr>
            <a:spLocks noGrp="1"/>
          </p:cNvSpPr>
          <p:nvPr>
            <p:ph type="sldNum" sz="quarter" idx="12"/>
          </p:nvPr>
        </p:nvSpPr>
        <p:spPr/>
        <p:txBody>
          <a:bodyPr/>
          <a:lstStyle/>
          <a:p>
            <a:fld id="{B602356E-2889-408C-8C32-D7D5F30456AA}" type="slidenum">
              <a:rPr lang="fr-FR" smtClean="0"/>
              <a:t>‹N°›</a:t>
            </a:fld>
            <a:endParaRPr lang="fr-FR"/>
          </a:p>
        </p:txBody>
      </p:sp>
    </p:spTree>
    <p:extLst>
      <p:ext uri="{BB962C8B-B14F-4D97-AF65-F5344CB8AC3E}">
        <p14:creationId xmlns:p14="http://schemas.microsoft.com/office/powerpoint/2010/main" val="523061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1223F0-A819-923E-F689-F0B8B7C5594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A1612A1-8A96-E60B-1C09-EA8437D1282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5B246B2-C6A8-B23E-8DCB-50BBBDE0697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DF516A0-7E62-B603-5974-0E6A7DB48023}"/>
              </a:ext>
            </a:extLst>
          </p:cNvPr>
          <p:cNvSpPr>
            <a:spLocks noGrp="1"/>
          </p:cNvSpPr>
          <p:nvPr>
            <p:ph type="dt" sz="half" idx="10"/>
          </p:nvPr>
        </p:nvSpPr>
        <p:spPr/>
        <p:txBody>
          <a:bodyPr/>
          <a:lstStyle/>
          <a:p>
            <a:fld id="{32A8EC36-3139-478A-9642-9E9E63AF9742}" type="datetimeFigureOut">
              <a:rPr lang="fr-FR" smtClean="0"/>
              <a:t>24/04/2024</a:t>
            </a:fld>
            <a:endParaRPr lang="fr-FR"/>
          </a:p>
        </p:txBody>
      </p:sp>
      <p:sp>
        <p:nvSpPr>
          <p:cNvPr id="6" name="Espace réservé du pied de page 5">
            <a:extLst>
              <a:ext uri="{FF2B5EF4-FFF2-40B4-BE49-F238E27FC236}">
                <a16:creationId xmlns:a16="http://schemas.microsoft.com/office/drawing/2014/main" id="{64A4B57B-697A-9BE3-0683-728BE9B6671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C996A11-0A7F-9E9A-BFB1-03C9164755A1}"/>
              </a:ext>
            </a:extLst>
          </p:cNvPr>
          <p:cNvSpPr>
            <a:spLocks noGrp="1"/>
          </p:cNvSpPr>
          <p:nvPr>
            <p:ph type="sldNum" sz="quarter" idx="12"/>
          </p:nvPr>
        </p:nvSpPr>
        <p:spPr/>
        <p:txBody>
          <a:bodyPr/>
          <a:lstStyle/>
          <a:p>
            <a:fld id="{B602356E-2889-408C-8C32-D7D5F30456AA}" type="slidenum">
              <a:rPr lang="fr-FR" smtClean="0"/>
              <a:t>‹N°›</a:t>
            </a:fld>
            <a:endParaRPr lang="fr-FR"/>
          </a:p>
        </p:txBody>
      </p:sp>
    </p:spTree>
    <p:extLst>
      <p:ext uri="{BB962C8B-B14F-4D97-AF65-F5344CB8AC3E}">
        <p14:creationId xmlns:p14="http://schemas.microsoft.com/office/powerpoint/2010/main" val="3969706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7F025E-5DFE-2DD2-CBF5-F9F28044145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76E3333-25C4-8655-E884-9F46F82A2D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2659AF9-2ACC-C995-C563-1397CAB1EC2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86655A8-8D10-EB3E-C4F5-41373895D4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280F5B63-7544-552B-5579-979B17EF734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07477DD-C3D4-5187-D1AE-359C5326A4A0}"/>
              </a:ext>
            </a:extLst>
          </p:cNvPr>
          <p:cNvSpPr>
            <a:spLocks noGrp="1"/>
          </p:cNvSpPr>
          <p:nvPr>
            <p:ph type="dt" sz="half" idx="10"/>
          </p:nvPr>
        </p:nvSpPr>
        <p:spPr/>
        <p:txBody>
          <a:bodyPr/>
          <a:lstStyle/>
          <a:p>
            <a:fld id="{32A8EC36-3139-478A-9642-9E9E63AF9742}" type="datetimeFigureOut">
              <a:rPr lang="fr-FR" smtClean="0"/>
              <a:t>24/04/2024</a:t>
            </a:fld>
            <a:endParaRPr lang="fr-FR"/>
          </a:p>
        </p:txBody>
      </p:sp>
      <p:sp>
        <p:nvSpPr>
          <p:cNvPr id="8" name="Espace réservé du pied de page 7">
            <a:extLst>
              <a:ext uri="{FF2B5EF4-FFF2-40B4-BE49-F238E27FC236}">
                <a16:creationId xmlns:a16="http://schemas.microsoft.com/office/drawing/2014/main" id="{1A352491-3D58-B763-1142-5CB4FCDB42D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42FB912-7455-E01B-D00B-1DDBF60DE988}"/>
              </a:ext>
            </a:extLst>
          </p:cNvPr>
          <p:cNvSpPr>
            <a:spLocks noGrp="1"/>
          </p:cNvSpPr>
          <p:nvPr>
            <p:ph type="sldNum" sz="quarter" idx="12"/>
          </p:nvPr>
        </p:nvSpPr>
        <p:spPr/>
        <p:txBody>
          <a:bodyPr/>
          <a:lstStyle/>
          <a:p>
            <a:fld id="{B602356E-2889-408C-8C32-D7D5F30456AA}" type="slidenum">
              <a:rPr lang="fr-FR" smtClean="0"/>
              <a:t>‹N°›</a:t>
            </a:fld>
            <a:endParaRPr lang="fr-FR"/>
          </a:p>
        </p:txBody>
      </p:sp>
    </p:spTree>
    <p:extLst>
      <p:ext uri="{BB962C8B-B14F-4D97-AF65-F5344CB8AC3E}">
        <p14:creationId xmlns:p14="http://schemas.microsoft.com/office/powerpoint/2010/main" val="1519396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688E00-C350-C6D4-A572-9AC57D45671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2AE8F48-B18F-C697-D57B-99310DFD536D}"/>
              </a:ext>
            </a:extLst>
          </p:cNvPr>
          <p:cNvSpPr>
            <a:spLocks noGrp="1"/>
          </p:cNvSpPr>
          <p:nvPr>
            <p:ph type="dt" sz="half" idx="10"/>
          </p:nvPr>
        </p:nvSpPr>
        <p:spPr/>
        <p:txBody>
          <a:bodyPr/>
          <a:lstStyle/>
          <a:p>
            <a:fld id="{32A8EC36-3139-478A-9642-9E9E63AF9742}" type="datetimeFigureOut">
              <a:rPr lang="fr-FR" smtClean="0"/>
              <a:t>24/04/2024</a:t>
            </a:fld>
            <a:endParaRPr lang="fr-FR"/>
          </a:p>
        </p:txBody>
      </p:sp>
      <p:sp>
        <p:nvSpPr>
          <p:cNvPr id="4" name="Espace réservé du pied de page 3">
            <a:extLst>
              <a:ext uri="{FF2B5EF4-FFF2-40B4-BE49-F238E27FC236}">
                <a16:creationId xmlns:a16="http://schemas.microsoft.com/office/drawing/2014/main" id="{D0420201-3281-D20C-400A-54AE76BE556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C919336C-0654-C608-E5B3-DEB25C5B8855}"/>
              </a:ext>
            </a:extLst>
          </p:cNvPr>
          <p:cNvSpPr>
            <a:spLocks noGrp="1"/>
          </p:cNvSpPr>
          <p:nvPr>
            <p:ph type="sldNum" sz="quarter" idx="12"/>
          </p:nvPr>
        </p:nvSpPr>
        <p:spPr/>
        <p:txBody>
          <a:bodyPr/>
          <a:lstStyle/>
          <a:p>
            <a:fld id="{B602356E-2889-408C-8C32-D7D5F30456AA}" type="slidenum">
              <a:rPr lang="fr-FR" smtClean="0"/>
              <a:t>‹N°›</a:t>
            </a:fld>
            <a:endParaRPr lang="fr-FR"/>
          </a:p>
        </p:txBody>
      </p:sp>
    </p:spTree>
    <p:extLst>
      <p:ext uri="{BB962C8B-B14F-4D97-AF65-F5344CB8AC3E}">
        <p14:creationId xmlns:p14="http://schemas.microsoft.com/office/powerpoint/2010/main" val="2237985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D9743A8-0511-598F-A5E3-179367F50B15}"/>
              </a:ext>
            </a:extLst>
          </p:cNvPr>
          <p:cNvSpPr>
            <a:spLocks noGrp="1"/>
          </p:cNvSpPr>
          <p:nvPr>
            <p:ph type="dt" sz="half" idx="10"/>
          </p:nvPr>
        </p:nvSpPr>
        <p:spPr/>
        <p:txBody>
          <a:bodyPr/>
          <a:lstStyle/>
          <a:p>
            <a:fld id="{32A8EC36-3139-478A-9642-9E9E63AF9742}" type="datetimeFigureOut">
              <a:rPr lang="fr-FR" smtClean="0"/>
              <a:t>24/04/2024</a:t>
            </a:fld>
            <a:endParaRPr lang="fr-FR"/>
          </a:p>
        </p:txBody>
      </p:sp>
      <p:sp>
        <p:nvSpPr>
          <p:cNvPr id="3" name="Espace réservé du pied de page 2">
            <a:extLst>
              <a:ext uri="{FF2B5EF4-FFF2-40B4-BE49-F238E27FC236}">
                <a16:creationId xmlns:a16="http://schemas.microsoft.com/office/drawing/2014/main" id="{7C95C022-639E-59DA-9E71-208812412D2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33CDC75-A596-17B2-9D4B-A6B9F8C66F22}"/>
              </a:ext>
            </a:extLst>
          </p:cNvPr>
          <p:cNvSpPr>
            <a:spLocks noGrp="1"/>
          </p:cNvSpPr>
          <p:nvPr>
            <p:ph type="sldNum" sz="quarter" idx="12"/>
          </p:nvPr>
        </p:nvSpPr>
        <p:spPr/>
        <p:txBody>
          <a:bodyPr/>
          <a:lstStyle/>
          <a:p>
            <a:fld id="{B602356E-2889-408C-8C32-D7D5F30456AA}" type="slidenum">
              <a:rPr lang="fr-FR" smtClean="0"/>
              <a:t>‹N°›</a:t>
            </a:fld>
            <a:endParaRPr lang="fr-FR"/>
          </a:p>
        </p:txBody>
      </p:sp>
    </p:spTree>
    <p:extLst>
      <p:ext uri="{BB962C8B-B14F-4D97-AF65-F5344CB8AC3E}">
        <p14:creationId xmlns:p14="http://schemas.microsoft.com/office/powerpoint/2010/main" val="414558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D22597-E7C2-9423-DC46-A9DCE2CB99C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DDDBD63-67CE-F432-9498-31C5238DAC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45206CE-30D0-F0A4-6785-CA1A98EE45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9179E31-ED8F-6EDE-6144-427F8C77D19C}"/>
              </a:ext>
            </a:extLst>
          </p:cNvPr>
          <p:cNvSpPr>
            <a:spLocks noGrp="1"/>
          </p:cNvSpPr>
          <p:nvPr>
            <p:ph type="dt" sz="half" idx="10"/>
          </p:nvPr>
        </p:nvSpPr>
        <p:spPr/>
        <p:txBody>
          <a:bodyPr/>
          <a:lstStyle/>
          <a:p>
            <a:fld id="{32A8EC36-3139-478A-9642-9E9E63AF9742}" type="datetimeFigureOut">
              <a:rPr lang="fr-FR" smtClean="0"/>
              <a:t>24/04/2024</a:t>
            </a:fld>
            <a:endParaRPr lang="fr-FR"/>
          </a:p>
        </p:txBody>
      </p:sp>
      <p:sp>
        <p:nvSpPr>
          <p:cNvPr id="6" name="Espace réservé du pied de page 5">
            <a:extLst>
              <a:ext uri="{FF2B5EF4-FFF2-40B4-BE49-F238E27FC236}">
                <a16:creationId xmlns:a16="http://schemas.microsoft.com/office/drawing/2014/main" id="{2BC1E2A9-1F2E-7C57-9735-5E33D315098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F8806ED-2BE4-4688-C052-7C2DAC728CE3}"/>
              </a:ext>
            </a:extLst>
          </p:cNvPr>
          <p:cNvSpPr>
            <a:spLocks noGrp="1"/>
          </p:cNvSpPr>
          <p:nvPr>
            <p:ph type="sldNum" sz="quarter" idx="12"/>
          </p:nvPr>
        </p:nvSpPr>
        <p:spPr/>
        <p:txBody>
          <a:bodyPr/>
          <a:lstStyle/>
          <a:p>
            <a:fld id="{B602356E-2889-408C-8C32-D7D5F30456AA}" type="slidenum">
              <a:rPr lang="fr-FR" smtClean="0"/>
              <a:t>‹N°›</a:t>
            </a:fld>
            <a:endParaRPr lang="fr-FR"/>
          </a:p>
        </p:txBody>
      </p:sp>
    </p:spTree>
    <p:extLst>
      <p:ext uri="{BB962C8B-B14F-4D97-AF65-F5344CB8AC3E}">
        <p14:creationId xmlns:p14="http://schemas.microsoft.com/office/powerpoint/2010/main" val="10329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881C47-8454-172F-02DF-2716BDC17D2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7625E22-3019-683F-CEC8-BB35A2756E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B8C161D-627F-64D2-45B7-ADE90EA7C0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E11B548-5D68-3E11-54FF-E3266D0E00C8}"/>
              </a:ext>
            </a:extLst>
          </p:cNvPr>
          <p:cNvSpPr>
            <a:spLocks noGrp="1"/>
          </p:cNvSpPr>
          <p:nvPr>
            <p:ph type="dt" sz="half" idx="10"/>
          </p:nvPr>
        </p:nvSpPr>
        <p:spPr/>
        <p:txBody>
          <a:bodyPr/>
          <a:lstStyle/>
          <a:p>
            <a:fld id="{32A8EC36-3139-478A-9642-9E9E63AF9742}" type="datetimeFigureOut">
              <a:rPr lang="fr-FR" smtClean="0"/>
              <a:t>24/04/2024</a:t>
            </a:fld>
            <a:endParaRPr lang="fr-FR"/>
          </a:p>
        </p:txBody>
      </p:sp>
      <p:sp>
        <p:nvSpPr>
          <p:cNvPr id="6" name="Espace réservé du pied de page 5">
            <a:extLst>
              <a:ext uri="{FF2B5EF4-FFF2-40B4-BE49-F238E27FC236}">
                <a16:creationId xmlns:a16="http://schemas.microsoft.com/office/drawing/2014/main" id="{7D34BAC5-B278-FB81-801D-F23B3696262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16D1A01-BC0F-6A2E-E65A-6C6F9D0C13F1}"/>
              </a:ext>
            </a:extLst>
          </p:cNvPr>
          <p:cNvSpPr>
            <a:spLocks noGrp="1"/>
          </p:cNvSpPr>
          <p:nvPr>
            <p:ph type="sldNum" sz="quarter" idx="12"/>
          </p:nvPr>
        </p:nvSpPr>
        <p:spPr/>
        <p:txBody>
          <a:bodyPr/>
          <a:lstStyle/>
          <a:p>
            <a:fld id="{B602356E-2889-408C-8C32-D7D5F30456AA}" type="slidenum">
              <a:rPr lang="fr-FR" smtClean="0"/>
              <a:t>‹N°›</a:t>
            </a:fld>
            <a:endParaRPr lang="fr-FR"/>
          </a:p>
        </p:txBody>
      </p:sp>
    </p:spTree>
    <p:extLst>
      <p:ext uri="{BB962C8B-B14F-4D97-AF65-F5344CB8AC3E}">
        <p14:creationId xmlns:p14="http://schemas.microsoft.com/office/powerpoint/2010/main" val="1399888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4FB7AF3-7B41-9933-9AD2-30D5ACE97E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F80D500-BA0C-59A4-32AD-1C84712692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366A362-79B7-0F9D-1E4D-FD32286A20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2A8EC36-3139-478A-9642-9E9E63AF9742}" type="datetimeFigureOut">
              <a:rPr lang="fr-FR" smtClean="0"/>
              <a:t>24/04/2024</a:t>
            </a:fld>
            <a:endParaRPr lang="fr-FR"/>
          </a:p>
        </p:txBody>
      </p:sp>
      <p:sp>
        <p:nvSpPr>
          <p:cNvPr id="5" name="Espace réservé du pied de page 4">
            <a:extLst>
              <a:ext uri="{FF2B5EF4-FFF2-40B4-BE49-F238E27FC236}">
                <a16:creationId xmlns:a16="http://schemas.microsoft.com/office/drawing/2014/main" id="{15737B3C-F7AA-1D9D-25B5-5FD413EFEB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995A852-BD07-0C0C-55AD-ED52177BF2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602356E-2889-408C-8C32-D7D5F30456AA}" type="slidenum">
              <a:rPr lang="fr-FR" smtClean="0"/>
              <a:t>‹N°›</a:t>
            </a:fld>
            <a:endParaRPr lang="fr-FR"/>
          </a:p>
        </p:txBody>
      </p:sp>
    </p:spTree>
    <p:extLst>
      <p:ext uri="{BB962C8B-B14F-4D97-AF65-F5344CB8AC3E}">
        <p14:creationId xmlns:p14="http://schemas.microsoft.com/office/powerpoint/2010/main" val="2654418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4/19/2024</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1435200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17.jpeg"/><Relationship Id="rId7" Type="http://schemas.openxmlformats.org/officeDocument/2006/relationships/hyperlink" Target="https://freepngimg.com/png/89622-point-text-icons-area-computer-pointer" TargetMode="External"/><Relationship Id="rId2" Type="http://schemas.openxmlformats.org/officeDocument/2006/relationships/hyperlink" Target="https://www.linkedin.com/in/david-buttet-thinkingintra/" TargetMode="Externa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hyperlink" Target="https://calendly.com/thinkingintra/45_min?month=2024-02" TargetMode="External"/><Relationship Id="rId4" Type="http://schemas.openxmlformats.org/officeDocument/2006/relationships/image" Target="../media/image18.png"/><Relationship Id="rId9" Type="http://schemas.openxmlformats.org/officeDocument/2006/relationships/hyperlink" Target="http://www.thinkingintra.f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783891-75B7-A505-7B3A-E585CB93C7CD}"/>
              </a:ext>
            </a:extLst>
          </p:cNvPr>
          <p:cNvSpPr>
            <a:spLocks noGrp="1"/>
          </p:cNvSpPr>
          <p:nvPr>
            <p:ph type="ctrTitle"/>
          </p:nvPr>
        </p:nvSpPr>
        <p:spPr>
          <a:xfrm>
            <a:off x="970845" y="659519"/>
            <a:ext cx="6999111" cy="1090259"/>
          </a:xfrm>
        </p:spPr>
        <p:txBody>
          <a:bodyPr>
            <a:normAutofit fontScale="90000"/>
          </a:bodyPr>
          <a:lstStyle/>
          <a:p>
            <a:r>
              <a:rPr lang="fr-FR" dirty="0"/>
              <a:t>[Semaine de </a:t>
            </a:r>
            <a:r>
              <a:rPr lang="fr-FR" sz="9600" dirty="0">
                <a:solidFill>
                  <a:srgbClr val="FFC000"/>
                </a:solidFill>
              </a:rPr>
              <a:t>4</a:t>
            </a:r>
            <a:r>
              <a:rPr lang="fr-FR" dirty="0"/>
              <a:t> jours]</a:t>
            </a:r>
          </a:p>
        </p:txBody>
      </p:sp>
      <p:sp>
        <p:nvSpPr>
          <p:cNvPr id="3" name="Sous-titre 2">
            <a:extLst>
              <a:ext uri="{FF2B5EF4-FFF2-40B4-BE49-F238E27FC236}">
                <a16:creationId xmlns:a16="http://schemas.microsoft.com/office/drawing/2014/main" id="{051E0875-5505-445F-92E4-89A72AE180BC}"/>
              </a:ext>
            </a:extLst>
          </p:cNvPr>
          <p:cNvSpPr>
            <a:spLocks noGrp="1"/>
          </p:cNvSpPr>
          <p:nvPr>
            <p:ph type="subTitle" idx="1"/>
          </p:nvPr>
        </p:nvSpPr>
        <p:spPr>
          <a:xfrm>
            <a:off x="7721599" y="5385682"/>
            <a:ext cx="4143023" cy="495829"/>
          </a:xfrm>
        </p:spPr>
        <p:txBody>
          <a:bodyPr/>
          <a:lstStyle/>
          <a:p>
            <a:r>
              <a:rPr lang="fr-FR" sz="2400" dirty="0">
                <a:latin typeface="Bahnschrift Light" panose="020B0502040204020203" pitchFamily="34" charset="0"/>
                <a:cs typeface="Calibri" panose="020F0502020204030204" pitchFamily="34" charset="0"/>
              </a:rPr>
              <a:t>20%</a:t>
            </a:r>
            <a:r>
              <a:rPr lang="fr-FR" sz="2400" dirty="0">
                <a:solidFill>
                  <a:srgbClr val="FFC000"/>
                </a:solidFill>
                <a:latin typeface="Bahnschrift Light" panose="020B0502040204020203" pitchFamily="34" charset="0"/>
                <a:cs typeface="Calibri" panose="020F0502020204030204" pitchFamily="34" charset="0"/>
              </a:rPr>
              <a:t>_</a:t>
            </a:r>
            <a:r>
              <a:rPr lang="fr-FR" sz="2400" dirty="0">
                <a:latin typeface="Bahnschrift Light" panose="020B0502040204020203" pitchFamily="34" charset="0"/>
                <a:cs typeface="Calibri" panose="020F0502020204030204" pitchFamily="34" charset="0"/>
              </a:rPr>
              <a:t>qui changent l’avenir.</a:t>
            </a:r>
          </a:p>
          <a:p>
            <a:endParaRPr lang="fr-FR" dirty="0"/>
          </a:p>
        </p:txBody>
      </p:sp>
      <p:sp>
        <p:nvSpPr>
          <p:cNvPr id="4" name="Sous-titre 2">
            <a:extLst>
              <a:ext uri="{FF2B5EF4-FFF2-40B4-BE49-F238E27FC236}">
                <a16:creationId xmlns:a16="http://schemas.microsoft.com/office/drawing/2014/main" id="{7FAC5D91-5DB5-FB7D-543D-B3644B774B14}"/>
              </a:ext>
            </a:extLst>
          </p:cNvPr>
          <p:cNvSpPr txBox="1">
            <a:spLocks/>
          </p:cNvSpPr>
          <p:nvPr/>
        </p:nvSpPr>
        <p:spPr>
          <a:xfrm>
            <a:off x="7721599" y="5881511"/>
            <a:ext cx="3962401" cy="4958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fr-FR" b="1" dirty="0">
                <a:solidFill>
                  <a:srgbClr val="FFC000"/>
                </a:solidFill>
                <a:latin typeface="Bahnschrift Light" panose="020B0502040204020203" pitchFamily="34" charset="0"/>
                <a:cs typeface="Calibri" panose="020F0502020204030204" pitchFamily="34" charset="0"/>
              </a:rPr>
              <a:t>Pourquoi ?</a:t>
            </a:r>
          </a:p>
          <a:p>
            <a:endParaRPr lang="fr-FR" dirty="0"/>
          </a:p>
        </p:txBody>
      </p:sp>
      <p:sp>
        <p:nvSpPr>
          <p:cNvPr id="5" name="Rectangle 4">
            <a:extLst>
              <a:ext uri="{FF2B5EF4-FFF2-40B4-BE49-F238E27FC236}">
                <a16:creationId xmlns:a16="http://schemas.microsoft.com/office/drawing/2014/main" id="{65EE22A8-72CD-EF8D-7C13-8E3C4F6D9917}"/>
              </a:ext>
            </a:extLst>
          </p:cNvPr>
          <p:cNvSpPr/>
          <p:nvPr/>
        </p:nvSpPr>
        <p:spPr>
          <a:xfrm>
            <a:off x="970845" y="6031245"/>
            <a:ext cx="1887634" cy="692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schemeClr val="tx2">
                    <a:lumMod val="50000"/>
                  </a:schemeClr>
                </a:solidFill>
                <a:effectLst/>
                <a:uLnTx/>
                <a:uFillTx/>
                <a:latin typeface="Speak Pro" panose="020B0504020101020102" pitchFamily="34" charset="0"/>
                <a:ea typeface="+mn-ea"/>
                <a:cs typeface="+mn-cs"/>
              </a:rPr>
              <a:t>Thinking Intra</a:t>
            </a:r>
          </a:p>
        </p:txBody>
      </p:sp>
      <p:pic>
        <p:nvPicPr>
          <p:cNvPr id="6" name="Image 5">
            <a:extLst>
              <a:ext uri="{FF2B5EF4-FFF2-40B4-BE49-F238E27FC236}">
                <a16:creationId xmlns:a16="http://schemas.microsoft.com/office/drawing/2014/main" id="{4D5401BE-B81B-6DB9-441A-3C63060A4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27378" y="5881511"/>
            <a:ext cx="544485" cy="692190"/>
          </a:xfrm>
          <a:prstGeom prst="rect">
            <a:avLst/>
          </a:prstGeom>
        </p:spPr>
      </p:pic>
    </p:spTree>
    <p:extLst>
      <p:ext uri="{BB962C8B-B14F-4D97-AF65-F5344CB8AC3E}">
        <p14:creationId xmlns:p14="http://schemas.microsoft.com/office/powerpoint/2010/main" val="1408399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E74C521B-3E7E-21DC-6067-9851BB39D0A4}"/>
              </a:ext>
            </a:extLst>
          </p:cNvPr>
          <p:cNvSpPr txBox="1"/>
          <p:nvPr/>
        </p:nvSpPr>
        <p:spPr>
          <a:xfrm>
            <a:off x="7807016" y="2839126"/>
            <a:ext cx="1694695"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Speak Pro" panose="020B0504020101020102" pitchFamily="34" charset="0"/>
              </a:rPr>
              <a:t>David Buttet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Speak Pro" panose="020B0504020101020102" pitchFamily="34" charset="0"/>
              </a:rPr>
              <a:t>06 84 49 93 06</a:t>
            </a:r>
          </a:p>
        </p:txBody>
      </p:sp>
      <p:pic>
        <p:nvPicPr>
          <p:cNvPr id="8" name="Picture 2" descr="In">
            <a:hlinkClick r:id="rId2"/>
            <a:extLst>
              <a:ext uri="{FF2B5EF4-FFF2-40B4-BE49-F238E27FC236}">
                <a16:creationId xmlns:a16="http://schemas.microsoft.com/office/drawing/2014/main" id="{785FB736-976E-7B84-4D17-0C24CAD103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2438" y="3614030"/>
            <a:ext cx="323850" cy="314325"/>
          </a:xfrm>
          <a:prstGeom prst="rect">
            <a:avLst/>
          </a:prstGeom>
          <a:noFill/>
          <a:extLst>
            <a:ext uri="{909E8E84-426E-40DD-AFC4-6F175D3DCCD1}">
              <a14:hiddenFill xmlns:a14="http://schemas.microsoft.com/office/drawing/2010/main">
                <a:solidFill>
                  <a:srgbClr val="FFFFFF"/>
                </a:solidFill>
              </a14:hiddenFill>
            </a:ext>
          </a:extLst>
        </p:spPr>
      </p:pic>
      <p:sp>
        <p:nvSpPr>
          <p:cNvPr id="10" name="ZoneTexte 9">
            <a:extLst>
              <a:ext uri="{FF2B5EF4-FFF2-40B4-BE49-F238E27FC236}">
                <a16:creationId xmlns:a16="http://schemas.microsoft.com/office/drawing/2014/main" id="{34145189-6B99-0513-FDA3-4C6C2FC33726}"/>
              </a:ext>
            </a:extLst>
          </p:cNvPr>
          <p:cNvSpPr txBox="1"/>
          <p:nvPr/>
        </p:nvSpPr>
        <p:spPr>
          <a:xfrm>
            <a:off x="864348" y="2321004"/>
            <a:ext cx="4110956" cy="1107996"/>
          </a:xfrm>
          <a:prstGeom prst="rect">
            <a:avLst/>
          </a:prstGeom>
          <a:noFill/>
        </p:spPr>
        <p:txBody>
          <a:bodyPr wrap="square" rtlCol="0">
            <a:spAutoFit/>
          </a:bodyPr>
          <a:lstStyle/>
          <a:p>
            <a:pPr algn="ctr"/>
            <a:r>
              <a:rPr lang="fr-FR" sz="6600" dirty="0">
                <a:latin typeface="Speak Pro" panose="020B0504020101020102" pitchFamily="34" charset="0"/>
              </a:rPr>
              <a:t>CONTACT</a:t>
            </a:r>
            <a:endParaRPr lang="fr-FR" sz="3600" dirty="0">
              <a:solidFill>
                <a:srgbClr val="003B58"/>
              </a:solidFill>
              <a:latin typeface="Speak Pro" panose="020B0504020101020102" pitchFamily="34" charset="0"/>
            </a:endParaRPr>
          </a:p>
        </p:txBody>
      </p:sp>
      <p:pic>
        <p:nvPicPr>
          <p:cNvPr id="13" name="Image 12" descr="Une image contenant texte, capture d’écran, Police, logo&#10;&#10;Description générée automatiquement">
            <a:extLst>
              <a:ext uri="{FF2B5EF4-FFF2-40B4-BE49-F238E27FC236}">
                <a16:creationId xmlns:a16="http://schemas.microsoft.com/office/drawing/2014/main" id="{DE5C7CD8-8D89-3660-44EB-B76E555CA2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7132" y="4669443"/>
            <a:ext cx="3828195" cy="856252"/>
          </a:xfrm>
          <a:prstGeom prst="rect">
            <a:avLst/>
          </a:prstGeom>
        </p:spPr>
      </p:pic>
      <p:sp>
        <p:nvSpPr>
          <p:cNvPr id="15" name="ZoneTexte 14">
            <a:extLst>
              <a:ext uri="{FF2B5EF4-FFF2-40B4-BE49-F238E27FC236}">
                <a16:creationId xmlns:a16="http://schemas.microsoft.com/office/drawing/2014/main" id="{87F24F2A-9A60-DC15-1B8C-E3BA1A50D572}"/>
              </a:ext>
            </a:extLst>
          </p:cNvPr>
          <p:cNvSpPr txBox="1"/>
          <p:nvPr/>
        </p:nvSpPr>
        <p:spPr>
          <a:xfrm>
            <a:off x="7576674" y="4381893"/>
            <a:ext cx="183152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a:ln>
                  <a:noFill/>
                </a:ln>
                <a:solidFill>
                  <a:prstClr val="black"/>
                </a:solidFill>
                <a:effectLst/>
                <a:uLnTx/>
                <a:uFillTx/>
                <a:latin typeface="Speak Pro" panose="020B0504020101020102" pitchFamily="34" charset="0"/>
              </a:rPr>
              <a:t>Prendre rdv</a:t>
            </a:r>
          </a:p>
        </p:txBody>
      </p:sp>
      <p:pic>
        <p:nvPicPr>
          <p:cNvPr id="16" name="Image 15" descr="Une image contenant Graphique, croquis, dessin, Police&#10;&#10;Description générée automatiquement">
            <a:hlinkClick r:id="rId5"/>
            <a:extLst>
              <a:ext uri="{FF2B5EF4-FFF2-40B4-BE49-F238E27FC236}">
                <a16:creationId xmlns:a16="http://schemas.microsoft.com/office/drawing/2014/main" id="{5B25B268-2578-4A5F-B543-6D330D723C1F}"/>
              </a:ext>
            </a:extLst>
          </p:cNvPr>
          <p:cNvPicPr>
            <a:picLocks noChangeAspect="1"/>
          </p:cNvPicPr>
          <p:nvPr/>
        </p:nvPicPr>
        <p:blipFill>
          <a:blip r:embed="rId6">
            <a:duotone>
              <a:schemeClr val="accent2">
                <a:shade val="45000"/>
                <a:satMod val="135000"/>
              </a:schemeClr>
              <a:prstClr val="white"/>
            </a:duotone>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9408201" y="4382721"/>
            <a:ext cx="444114" cy="530019"/>
          </a:xfrm>
          <a:prstGeom prst="rect">
            <a:avLst/>
          </a:prstGeom>
        </p:spPr>
      </p:pic>
      <p:sp>
        <p:nvSpPr>
          <p:cNvPr id="17" name="Rectangle 16">
            <a:extLst>
              <a:ext uri="{FF2B5EF4-FFF2-40B4-BE49-F238E27FC236}">
                <a16:creationId xmlns:a16="http://schemas.microsoft.com/office/drawing/2014/main" id="{F36F9EFB-8060-84F0-844B-51B84F89B5E0}"/>
              </a:ext>
            </a:extLst>
          </p:cNvPr>
          <p:cNvSpPr/>
          <p:nvPr/>
        </p:nvSpPr>
        <p:spPr>
          <a:xfrm>
            <a:off x="688634" y="4174875"/>
            <a:ext cx="720671" cy="55754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6775E3E9-784C-8583-D119-8D1FB717C094}"/>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2526748" y="1332305"/>
            <a:ext cx="722489" cy="918482"/>
          </a:xfrm>
          <a:prstGeom prst="rect">
            <a:avLst/>
          </a:prstGeom>
        </p:spPr>
      </p:pic>
      <p:sp>
        <p:nvSpPr>
          <p:cNvPr id="6" name="ZoneTexte 5">
            <a:hlinkClick r:id="rId9"/>
            <a:extLst>
              <a:ext uri="{FF2B5EF4-FFF2-40B4-BE49-F238E27FC236}">
                <a16:creationId xmlns:a16="http://schemas.microsoft.com/office/drawing/2014/main" id="{928C1788-9900-1A49-E87F-D91D14A4DFB5}"/>
              </a:ext>
            </a:extLst>
          </p:cNvPr>
          <p:cNvSpPr txBox="1"/>
          <p:nvPr/>
        </p:nvSpPr>
        <p:spPr>
          <a:xfrm>
            <a:off x="1375686" y="3637329"/>
            <a:ext cx="3024611"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a:ln>
                  <a:noFill/>
                </a:ln>
                <a:solidFill>
                  <a:prstClr val="black"/>
                </a:solidFill>
                <a:effectLst/>
                <a:uLnTx/>
                <a:uFillTx/>
                <a:latin typeface="Speak Pro" panose="020B0504020101020102" pitchFamily="34" charset="0"/>
              </a:rPr>
              <a:t>www.thinkingintra.fr</a:t>
            </a:r>
          </a:p>
        </p:txBody>
      </p:sp>
    </p:spTree>
    <p:extLst>
      <p:ext uri="{BB962C8B-B14F-4D97-AF65-F5344CB8AC3E}">
        <p14:creationId xmlns:p14="http://schemas.microsoft.com/office/powerpoint/2010/main" val="1594480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783891-75B7-A505-7B3A-E585CB93C7CD}"/>
              </a:ext>
            </a:extLst>
          </p:cNvPr>
          <p:cNvSpPr>
            <a:spLocks noGrp="1"/>
          </p:cNvSpPr>
          <p:nvPr>
            <p:ph type="ctrTitle"/>
          </p:nvPr>
        </p:nvSpPr>
        <p:spPr>
          <a:xfrm>
            <a:off x="970845" y="659519"/>
            <a:ext cx="6999111" cy="1090259"/>
          </a:xfrm>
        </p:spPr>
        <p:txBody>
          <a:bodyPr>
            <a:normAutofit/>
          </a:bodyPr>
          <a:lstStyle/>
          <a:p>
            <a:pPr algn="l"/>
            <a:r>
              <a:rPr lang="fr-FR" dirty="0"/>
              <a:t>[Sommaire]</a:t>
            </a:r>
          </a:p>
        </p:txBody>
      </p:sp>
      <p:sp>
        <p:nvSpPr>
          <p:cNvPr id="3" name="Sous-titre 2">
            <a:extLst>
              <a:ext uri="{FF2B5EF4-FFF2-40B4-BE49-F238E27FC236}">
                <a16:creationId xmlns:a16="http://schemas.microsoft.com/office/drawing/2014/main" id="{051E0875-5505-445F-92E4-89A72AE180BC}"/>
              </a:ext>
            </a:extLst>
          </p:cNvPr>
          <p:cNvSpPr>
            <a:spLocks noGrp="1"/>
          </p:cNvSpPr>
          <p:nvPr>
            <p:ph type="subTitle" idx="1"/>
          </p:nvPr>
        </p:nvSpPr>
        <p:spPr>
          <a:xfrm>
            <a:off x="1083733" y="2089326"/>
            <a:ext cx="4143023" cy="495829"/>
          </a:xfrm>
        </p:spPr>
        <p:txBody>
          <a:bodyPr/>
          <a:lstStyle/>
          <a:p>
            <a:pPr algn="l"/>
            <a:r>
              <a:rPr lang="fr-FR" sz="2400" dirty="0">
                <a:latin typeface="Bahnschrift Light" panose="020B0502040204020203" pitchFamily="34" charset="0"/>
                <a:cs typeface="Calibri" panose="020F0502020204030204" pitchFamily="34" charset="0"/>
              </a:rPr>
              <a:t>1. La semaine de 4 jours.</a:t>
            </a:r>
          </a:p>
          <a:p>
            <a:endParaRPr lang="fr-FR" dirty="0"/>
          </a:p>
        </p:txBody>
      </p:sp>
      <p:sp>
        <p:nvSpPr>
          <p:cNvPr id="5" name="Sous-titre 2">
            <a:extLst>
              <a:ext uri="{FF2B5EF4-FFF2-40B4-BE49-F238E27FC236}">
                <a16:creationId xmlns:a16="http://schemas.microsoft.com/office/drawing/2014/main" id="{F0C16AE4-461D-DBC2-E6D9-6D91C4CC3E81}"/>
              </a:ext>
            </a:extLst>
          </p:cNvPr>
          <p:cNvSpPr txBox="1">
            <a:spLocks/>
          </p:cNvSpPr>
          <p:nvPr/>
        </p:nvSpPr>
        <p:spPr>
          <a:xfrm>
            <a:off x="1083733" y="2585155"/>
            <a:ext cx="4143023" cy="4958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a:latin typeface="Bahnschrift Light" panose="020B0502040204020203" pitchFamily="34" charset="0"/>
                <a:cs typeface="Calibri" panose="020F0502020204030204" pitchFamily="34" charset="0"/>
              </a:rPr>
              <a:t>2. Les bénéfices.</a:t>
            </a:r>
          </a:p>
          <a:p>
            <a:endParaRPr lang="fr-FR" dirty="0"/>
          </a:p>
        </p:txBody>
      </p:sp>
      <p:sp>
        <p:nvSpPr>
          <p:cNvPr id="6" name="Sous-titre 2">
            <a:extLst>
              <a:ext uri="{FF2B5EF4-FFF2-40B4-BE49-F238E27FC236}">
                <a16:creationId xmlns:a16="http://schemas.microsoft.com/office/drawing/2014/main" id="{8B6787BD-3F5C-0304-52F7-FFF828ECF545}"/>
              </a:ext>
            </a:extLst>
          </p:cNvPr>
          <p:cNvSpPr txBox="1">
            <a:spLocks/>
          </p:cNvSpPr>
          <p:nvPr/>
        </p:nvSpPr>
        <p:spPr>
          <a:xfrm>
            <a:off x="1083733" y="3080984"/>
            <a:ext cx="4143023" cy="4958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a:latin typeface="Bahnschrift Light" panose="020B0502040204020203" pitchFamily="34" charset="0"/>
                <a:cs typeface="Calibri" panose="020F0502020204030204" pitchFamily="34" charset="0"/>
              </a:rPr>
              <a:t>3. Notre méthodologie.</a:t>
            </a:r>
          </a:p>
          <a:p>
            <a:endParaRPr lang="fr-FR" dirty="0"/>
          </a:p>
        </p:txBody>
      </p:sp>
      <p:sp>
        <p:nvSpPr>
          <p:cNvPr id="7" name="Sous-titre 2">
            <a:extLst>
              <a:ext uri="{FF2B5EF4-FFF2-40B4-BE49-F238E27FC236}">
                <a16:creationId xmlns:a16="http://schemas.microsoft.com/office/drawing/2014/main" id="{F812058B-9076-1B8E-425B-0D2815059431}"/>
              </a:ext>
            </a:extLst>
          </p:cNvPr>
          <p:cNvSpPr txBox="1">
            <a:spLocks/>
          </p:cNvSpPr>
          <p:nvPr/>
        </p:nvSpPr>
        <p:spPr>
          <a:xfrm>
            <a:off x="1083733" y="3576813"/>
            <a:ext cx="4143023" cy="4958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a:latin typeface="Bahnschrift Light" panose="020B0502040204020203" pitchFamily="34" charset="0"/>
                <a:cs typeface="Calibri" panose="020F0502020204030204" pitchFamily="34" charset="0"/>
              </a:rPr>
              <a:t>3. Quelques exemples.</a:t>
            </a:r>
          </a:p>
          <a:p>
            <a:endParaRPr lang="fr-FR" dirty="0"/>
          </a:p>
        </p:txBody>
      </p:sp>
      <p:sp>
        <p:nvSpPr>
          <p:cNvPr id="8" name="Rectangle 7">
            <a:extLst>
              <a:ext uri="{FF2B5EF4-FFF2-40B4-BE49-F238E27FC236}">
                <a16:creationId xmlns:a16="http://schemas.microsoft.com/office/drawing/2014/main" id="{40F760C7-F48D-5974-F4CE-3E9A4A1765BD}"/>
              </a:ext>
            </a:extLst>
          </p:cNvPr>
          <p:cNvSpPr/>
          <p:nvPr/>
        </p:nvSpPr>
        <p:spPr>
          <a:xfrm>
            <a:off x="10160000" y="0"/>
            <a:ext cx="2032000" cy="6858000"/>
          </a:xfrm>
          <a:prstGeom prst="rect">
            <a:avLst/>
          </a:prstGeom>
          <a:solidFill>
            <a:srgbClr val="F5A7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Sous-titre 2">
            <a:extLst>
              <a:ext uri="{FF2B5EF4-FFF2-40B4-BE49-F238E27FC236}">
                <a16:creationId xmlns:a16="http://schemas.microsoft.com/office/drawing/2014/main" id="{B560A879-8D5E-7B16-AD27-B60FDE2C8C75}"/>
              </a:ext>
            </a:extLst>
          </p:cNvPr>
          <p:cNvSpPr txBox="1">
            <a:spLocks/>
          </p:cNvSpPr>
          <p:nvPr/>
        </p:nvSpPr>
        <p:spPr>
          <a:xfrm>
            <a:off x="1083733" y="4072642"/>
            <a:ext cx="4143023" cy="4958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a:latin typeface="Bahnschrift Light" panose="020B0502040204020203" pitchFamily="34" charset="0"/>
                <a:cs typeface="Calibri" panose="020F0502020204030204" pitchFamily="34" charset="0"/>
              </a:rPr>
              <a:t>4. Thinking Intra.</a:t>
            </a:r>
          </a:p>
          <a:p>
            <a:endParaRPr lang="fr-FR" dirty="0"/>
          </a:p>
        </p:txBody>
      </p:sp>
    </p:spTree>
    <p:extLst>
      <p:ext uri="{BB962C8B-B14F-4D97-AF65-F5344CB8AC3E}">
        <p14:creationId xmlns:p14="http://schemas.microsoft.com/office/powerpoint/2010/main" val="837033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783891-75B7-A505-7B3A-E585CB93C7CD}"/>
              </a:ext>
            </a:extLst>
          </p:cNvPr>
          <p:cNvSpPr>
            <a:spLocks noGrp="1"/>
          </p:cNvSpPr>
          <p:nvPr>
            <p:ph type="ctrTitle"/>
          </p:nvPr>
        </p:nvSpPr>
        <p:spPr>
          <a:xfrm>
            <a:off x="970845" y="659519"/>
            <a:ext cx="7236177" cy="1090259"/>
          </a:xfrm>
        </p:spPr>
        <p:txBody>
          <a:bodyPr>
            <a:normAutofit fontScale="90000"/>
          </a:bodyPr>
          <a:lstStyle/>
          <a:p>
            <a:pPr algn="l"/>
            <a:r>
              <a:rPr lang="fr-FR" dirty="0"/>
              <a:t>[La Semaine de</a:t>
            </a:r>
            <a:r>
              <a:rPr lang="fr-FR" dirty="0">
                <a:solidFill>
                  <a:srgbClr val="FFC000"/>
                </a:solidFill>
              </a:rPr>
              <a:t>_</a:t>
            </a:r>
            <a:r>
              <a:rPr lang="fr-FR" dirty="0"/>
              <a:t>4</a:t>
            </a:r>
            <a:r>
              <a:rPr lang="fr-FR" dirty="0">
                <a:solidFill>
                  <a:srgbClr val="FFC000"/>
                </a:solidFill>
              </a:rPr>
              <a:t>_</a:t>
            </a:r>
            <a:r>
              <a:rPr lang="fr-FR" dirty="0"/>
              <a:t> jours]</a:t>
            </a:r>
          </a:p>
        </p:txBody>
      </p:sp>
      <p:sp>
        <p:nvSpPr>
          <p:cNvPr id="3" name="Sous-titre 2">
            <a:extLst>
              <a:ext uri="{FF2B5EF4-FFF2-40B4-BE49-F238E27FC236}">
                <a16:creationId xmlns:a16="http://schemas.microsoft.com/office/drawing/2014/main" id="{051E0875-5505-445F-92E4-89A72AE180BC}"/>
              </a:ext>
            </a:extLst>
          </p:cNvPr>
          <p:cNvSpPr>
            <a:spLocks noGrp="1"/>
          </p:cNvSpPr>
          <p:nvPr>
            <p:ph type="subTitle" idx="1"/>
          </p:nvPr>
        </p:nvSpPr>
        <p:spPr>
          <a:xfrm>
            <a:off x="1083733" y="2089326"/>
            <a:ext cx="4143023" cy="495829"/>
          </a:xfrm>
        </p:spPr>
        <p:txBody>
          <a:bodyPr/>
          <a:lstStyle/>
          <a:p>
            <a:pPr algn="l"/>
            <a:r>
              <a:rPr lang="fr-FR" sz="2400" dirty="0">
                <a:latin typeface="Bahnschrift Light" panose="020B0502040204020203" pitchFamily="34" charset="0"/>
                <a:cs typeface="Calibri" panose="020F0502020204030204" pitchFamily="34" charset="0"/>
              </a:rPr>
              <a:t>Cadre légal</a:t>
            </a:r>
          </a:p>
          <a:p>
            <a:endParaRPr lang="fr-FR" dirty="0"/>
          </a:p>
        </p:txBody>
      </p:sp>
      <p:sp>
        <p:nvSpPr>
          <p:cNvPr id="4" name="Sous-titre 2">
            <a:extLst>
              <a:ext uri="{FF2B5EF4-FFF2-40B4-BE49-F238E27FC236}">
                <a16:creationId xmlns:a16="http://schemas.microsoft.com/office/drawing/2014/main" id="{BFAA37AB-797B-030E-EE33-A80D06B8272A}"/>
              </a:ext>
            </a:extLst>
          </p:cNvPr>
          <p:cNvSpPr txBox="1">
            <a:spLocks/>
          </p:cNvSpPr>
          <p:nvPr/>
        </p:nvSpPr>
        <p:spPr>
          <a:xfrm>
            <a:off x="1083733" y="4397904"/>
            <a:ext cx="4143023" cy="4958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a:latin typeface="Bahnschrift Light" panose="020B0502040204020203" pitchFamily="34" charset="0"/>
                <a:cs typeface="Calibri" panose="020F0502020204030204" pitchFamily="34" charset="0"/>
              </a:rPr>
              <a:t>Une demande grandissante</a:t>
            </a:r>
          </a:p>
          <a:p>
            <a:endParaRPr lang="fr-FR" dirty="0"/>
          </a:p>
        </p:txBody>
      </p:sp>
      <p:sp>
        <p:nvSpPr>
          <p:cNvPr id="9" name="Sous-titre 2">
            <a:extLst>
              <a:ext uri="{FF2B5EF4-FFF2-40B4-BE49-F238E27FC236}">
                <a16:creationId xmlns:a16="http://schemas.microsoft.com/office/drawing/2014/main" id="{1887182D-7E07-ECD2-8630-D8A17B6B4D6D}"/>
              </a:ext>
            </a:extLst>
          </p:cNvPr>
          <p:cNvSpPr txBox="1">
            <a:spLocks/>
          </p:cNvSpPr>
          <p:nvPr/>
        </p:nvSpPr>
        <p:spPr>
          <a:xfrm>
            <a:off x="6474177" y="2089325"/>
            <a:ext cx="4143023" cy="4958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a:latin typeface="Bahnschrift Light" panose="020B0502040204020203" pitchFamily="34" charset="0"/>
                <a:cs typeface="Calibri" panose="020F0502020204030204" pitchFamily="34" charset="0"/>
              </a:rPr>
              <a:t>Ce n’est pas si nouveau</a:t>
            </a:r>
          </a:p>
          <a:p>
            <a:endParaRPr lang="fr-FR" dirty="0"/>
          </a:p>
        </p:txBody>
      </p:sp>
      <p:sp>
        <p:nvSpPr>
          <p:cNvPr id="10" name="Sous-titre 2">
            <a:extLst>
              <a:ext uri="{FF2B5EF4-FFF2-40B4-BE49-F238E27FC236}">
                <a16:creationId xmlns:a16="http://schemas.microsoft.com/office/drawing/2014/main" id="{4C4CA275-B002-F999-D687-8D73BF09C2BF}"/>
              </a:ext>
            </a:extLst>
          </p:cNvPr>
          <p:cNvSpPr txBox="1">
            <a:spLocks/>
          </p:cNvSpPr>
          <p:nvPr/>
        </p:nvSpPr>
        <p:spPr>
          <a:xfrm>
            <a:off x="6474177" y="4344284"/>
            <a:ext cx="4143023" cy="4958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a:latin typeface="Bahnschrift Light" panose="020B0502040204020203" pitchFamily="34" charset="0"/>
                <a:cs typeface="Calibri" panose="020F0502020204030204" pitchFamily="34" charset="0"/>
              </a:rPr>
              <a:t>Les enjeux sociétaux</a:t>
            </a:r>
          </a:p>
          <a:p>
            <a:endParaRPr lang="fr-FR" dirty="0"/>
          </a:p>
        </p:txBody>
      </p:sp>
      <p:sp>
        <p:nvSpPr>
          <p:cNvPr id="11" name="Rectangle 10">
            <a:extLst>
              <a:ext uri="{FF2B5EF4-FFF2-40B4-BE49-F238E27FC236}">
                <a16:creationId xmlns:a16="http://schemas.microsoft.com/office/drawing/2014/main" id="{AB2BB6F2-54E7-EE69-4CD9-492B97771278}"/>
              </a:ext>
            </a:extLst>
          </p:cNvPr>
          <p:cNvSpPr/>
          <p:nvPr/>
        </p:nvSpPr>
        <p:spPr>
          <a:xfrm>
            <a:off x="846666" y="2297289"/>
            <a:ext cx="180622" cy="79022"/>
          </a:xfrm>
          <a:prstGeom prst="rect">
            <a:avLst/>
          </a:prstGeom>
          <a:solidFill>
            <a:srgbClr val="F5A7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605995BF-77C2-E194-690C-6C63311038AC}"/>
              </a:ext>
            </a:extLst>
          </p:cNvPr>
          <p:cNvSpPr/>
          <p:nvPr/>
        </p:nvSpPr>
        <p:spPr>
          <a:xfrm>
            <a:off x="846666" y="4592198"/>
            <a:ext cx="180622" cy="79022"/>
          </a:xfrm>
          <a:prstGeom prst="rect">
            <a:avLst/>
          </a:prstGeom>
          <a:solidFill>
            <a:srgbClr val="F5A7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t>   </a:t>
            </a:r>
          </a:p>
        </p:txBody>
      </p:sp>
      <p:sp>
        <p:nvSpPr>
          <p:cNvPr id="13" name="Rectangle 12">
            <a:extLst>
              <a:ext uri="{FF2B5EF4-FFF2-40B4-BE49-F238E27FC236}">
                <a16:creationId xmlns:a16="http://schemas.microsoft.com/office/drawing/2014/main" id="{4955620D-C3FD-0D8B-08A7-C8213DB47062}"/>
              </a:ext>
            </a:extLst>
          </p:cNvPr>
          <p:cNvSpPr/>
          <p:nvPr/>
        </p:nvSpPr>
        <p:spPr>
          <a:xfrm>
            <a:off x="6293555" y="2302933"/>
            <a:ext cx="180622" cy="79022"/>
          </a:xfrm>
          <a:prstGeom prst="rect">
            <a:avLst/>
          </a:prstGeom>
          <a:solidFill>
            <a:srgbClr val="F5A7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2C9B1906-056F-7CA1-BAA1-1826A061B8DF}"/>
              </a:ext>
            </a:extLst>
          </p:cNvPr>
          <p:cNvSpPr/>
          <p:nvPr/>
        </p:nvSpPr>
        <p:spPr>
          <a:xfrm>
            <a:off x="6304843" y="4584173"/>
            <a:ext cx="180622" cy="79022"/>
          </a:xfrm>
          <a:prstGeom prst="rect">
            <a:avLst/>
          </a:prstGeom>
          <a:solidFill>
            <a:srgbClr val="F5A7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634E4887-A7F0-E1CD-D800-23A67810DC3B}"/>
              </a:ext>
            </a:extLst>
          </p:cNvPr>
          <p:cNvSpPr txBox="1"/>
          <p:nvPr/>
        </p:nvSpPr>
        <p:spPr>
          <a:xfrm>
            <a:off x="1196621" y="2502264"/>
            <a:ext cx="4786490" cy="1384995"/>
          </a:xfrm>
          <a:prstGeom prst="rect">
            <a:avLst/>
          </a:prstGeom>
          <a:noFill/>
        </p:spPr>
        <p:txBody>
          <a:bodyPr wrap="square" rtlCol="0">
            <a:spAutoFit/>
          </a:bodyPr>
          <a:lstStyle/>
          <a:p>
            <a:r>
              <a:rPr lang="fr-FR" sz="1400" dirty="0"/>
              <a:t>-Le dimanche est le jour de repos hebdomadaire sauf dérogation</a:t>
            </a:r>
          </a:p>
          <a:p>
            <a:r>
              <a:rPr lang="fr-FR" sz="1400" dirty="0"/>
              <a:t>-Le repos entre 2 semaines de travail est fixé à 35h minimum</a:t>
            </a:r>
          </a:p>
          <a:p>
            <a:r>
              <a:rPr lang="fr-FR" sz="1400" dirty="0"/>
              <a:t>-Le temps de travail par jour est limité à 10h</a:t>
            </a:r>
          </a:p>
          <a:p>
            <a:r>
              <a:rPr lang="fr-FR" sz="1400" dirty="0"/>
              <a:t>-Le temps de repos entre 2 jours de travail est fixé à 11h</a:t>
            </a:r>
          </a:p>
        </p:txBody>
      </p:sp>
      <p:sp>
        <p:nvSpPr>
          <p:cNvPr id="17" name="ZoneTexte 16">
            <a:extLst>
              <a:ext uri="{FF2B5EF4-FFF2-40B4-BE49-F238E27FC236}">
                <a16:creationId xmlns:a16="http://schemas.microsoft.com/office/drawing/2014/main" id="{90B64BAF-F958-DAB7-3C9F-529AFD2F4BD9}"/>
              </a:ext>
            </a:extLst>
          </p:cNvPr>
          <p:cNvSpPr txBox="1"/>
          <p:nvPr/>
        </p:nvSpPr>
        <p:spPr>
          <a:xfrm>
            <a:off x="1196621" y="4813486"/>
            <a:ext cx="4786490" cy="1384995"/>
          </a:xfrm>
          <a:prstGeom prst="rect">
            <a:avLst/>
          </a:prstGeom>
          <a:noFill/>
        </p:spPr>
        <p:txBody>
          <a:bodyPr wrap="square" rtlCol="0">
            <a:spAutoFit/>
          </a:bodyPr>
          <a:lstStyle/>
          <a:p>
            <a:r>
              <a:rPr lang="fr-FR" sz="1400" dirty="0"/>
              <a:t>-67% des français souhaitent bénéficier d’une semaine de travail à 4 jours (</a:t>
            </a:r>
            <a:r>
              <a:rPr lang="fr-FR" sz="1400" dirty="0" err="1"/>
              <a:t>indeed</a:t>
            </a:r>
            <a:r>
              <a:rPr lang="fr-FR" sz="1400" dirty="0"/>
              <a:t> &amp; Opinion </a:t>
            </a:r>
            <a:r>
              <a:rPr lang="fr-FR" sz="1400" dirty="0" err="1"/>
              <a:t>way</a:t>
            </a:r>
            <a:r>
              <a:rPr lang="fr-FR" sz="1400" dirty="0"/>
              <a:t>)</a:t>
            </a:r>
          </a:p>
          <a:p>
            <a:r>
              <a:rPr lang="fr-FR" sz="1400" dirty="0"/>
              <a:t>-</a:t>
            </a:r>
            <a:r>
              <a:rPr lang="fr-FR" sz="1400" b="0" i="0" dirty="0">
                <a:solidFill>
                  <a:srgbClr val="000000"/>
                </a:solidFill>
                <a:effectLst/>
                <a:highlight>
                  <a:srgbClr val="FFFFFF"/>
                </a:highlight>
                <a:latin typeface="Aptos  "/>
              </a:rPr>
              <a:t>35% des employeurs envisagent de le mettre en place prochainement (Robert Half)</a:t>
            </a:r>
          </a:p>
          <a:p>
            <a:r>
              <a:rPr lang="fr-FR" sz="1400" dirty="0">
                <a:latin typeface="+mj-lt"/>
              </a:rPr>
              <a:t>-</a:t>
            </a:r>
            <a:r>
              <a:rPr lang="fr-FR" sz="1400" b="0" i="0" u="none" strike="noStrike" dirty="0">
                <a:solidFill>
                  <a:srgbClr val="000000"/>
                </a:solidFill>
                <a:effectLst/>
                <a:highlight>
                  <a:srgbClr val="FFFFFF"/>
                </a:highlight>
                <a:latin typeface="+mj-lt"/>
              </a:rPr>
              <a:t>92 % des 61 entreprises britanniques</a:t>
            </a:r>
            <a:r>
              <a:rPr lang="fr-FR" sz="1400" b="0" i="0" dirty="0">
                <a:effectLst/>
                <a:highlight>
                  <a:srgbClr val="FFFFFF"/>
                </a:highlight>
                <a:latin typeface="+mj-lt"/>
              </a:rPr>
              <a:t> l’ayant testé depuis juin 2022 veulent poursuivre sur ce rythme.</a:t>
            </a:r>
            <a:endParaRPr lang="fr-FR" sz="1400" dirty="0">
              <a:latin typeface="+mj-lt"/>
            </a:endParaRPr>
          </a:p>
        </p:txBody>
      </p:sp>
      <p:sp>
        <p:nvSpPr>
          <p:cNvPr id="18" name="ZoneTexte 17">
            <a:extLst>
              <a:ext uri="{FF2B5EF4-FFF2-40B4-BE49-F238E27FC236}">
                <a16:creationId xmlns:a16="http://schemas.microsoft.com/office/drawing/2014/main" id="{F8973BF6-298C-6A4D-EBCA-5C2ED0C26232}"/>
              </a:ext>
            </a:extLst>
          </p:cNvPr>
          <p:cNvSpPr txBox="1"/>
          <p:nvPr/>
        </p:nvSpPr>
        <p:spPr>
          <a:xfrm>
            <a:off x="6485465" y="2478490"/>
            <a:ext cx="5063068" cy="954107"/>
          </a:xfrm>
          <a:prstGeom prst="rect">
            <a:avLst/>
          </a:prstGeom>
          <a:noFill/>
        </p:spPr>
        <p:txBody>
          <a:bodyPr wrap="square" rtlCol="0">
            <a:spAutoFit/>
          </a:bodyPr>
          <a:lstStyle/>
          <a:p>
            <a:r>
              <a:rPr lang="fr-FR" sz="1400" dirty="0"/>
              <a:t>-</a:t>
            </a:r>
            <a:r>
              <a:rPr lang="fr-FR" sz="1400" dirty="0" err="1"/>
              <a:t>Kéolis</a:t>
            </a:r>
            <a:r>
              <a:rPr lang="fr-FR" sz="1400" dirty="0"/>
              <a:t> propose au chauffeur de bus de travailler sur 4 jours depuis plus de 20 ans</a:t>
            </a:r>
          </a:p>
          <a:p>
            <a:pPr algn="l"/>
            <a:r>
              <a:rPr lang="fr-FR" sz="1400" dirty="0"/>
              <a:t>-</a:t>
            </a:r>
            <a:r>
              <a:rPr lang="fr-FR" sz="1400" i="0" dirty="0" err="1">
                <a:solidFill>
                  <a:srgbClr val="333333"/>
                </a:solidFill>
                <a:effectLst/>
                <a:highlight>
                  <a:srgbClr val="FFFFFF"/>
                </a:highlight>
              </a:rPr>
              <a:t>Yprema</a:t>
            </a:r>
            <a:r>
              <a:rPr lang="fr-FR" sz="1400" i="0" dirty="0">
                <a:solidFill>
                  <a:srgbClr val="333333"/>
                </a:solidFill>
                <a:effectLst/>
                <a:highlight>
                  <a:srgbClr val="FFFFFF"/>
                </a:highlight>
              </a:rPr>
              <a:t>, un pionnier satisfait de la semaine de 4 jours depuis… 23 ans</a:t>
            </a:r>
          </a:p>
        </p:txBody>
      </p:sp>
      <p:sp>
        <p:nvSpPr>
          <p:cNvPr id="19" name="ZoneTexte 18">
            <a:extLst>
              <a:ext uri="{FF2B5EF4-FFF2-40B4-BE49-F238E27FC236}">
                <a16:creationId xmlns:a16="http://schemas.microsoft.com/office/drawing/2014/main" id="{950A0560-3880-F3AE-0D5D-BF4B6A1AA050}"/>
              </a:ext>
            </a:extLst>
          </p:cNvPr>
          <p:cNvSpPr txBox="1"/>
          <p:nvPr/>
        </p:nvSpPr>
        <p:spPr>
          <a:xfrm>
            <a:off x="6485464" y="4770550"/>
            <a:ext cx="2714979" cy="1169551"/>
          </a:xfrm>
          <a:prstGeom prst="rect">
            <a:avLst/>
          </a:prstGeom>
          <a:noFill/>
        </p:spPr>
        <p:txBody>
          <a:bodyPr wrap="square" rtlCol="0">
            <a:spAutoFit/>
          </a:bodyPr>
          <a:lstStyle/>
          <a:p>
            <a:r>
              <a:rPr lang="fr-FR" sz="1400" dirty="0"/>
              <a:t>-Bien être des salariés</a:t>
            </a:r>
          </a:p>
          <a:p>
            <a:r>
              <a:rPr lang="fr-FR" sz="1400" dirty="0"/>
              <a:t>-Fidélisation des salariés</a:t>
            </a:r>
          </a:p>
          <a:p>
            <a:r>
              <a:rPr lang="fr-FR" sz="1400" i="0" dirty="0">
                <a:solidFill>
                  <a:srgbClr val="333333"/>
                </a:solidFill>
                <a:effectLst/>
                <a:highlight>
                  <a:srgbClr val="FFFFFF"/>
                </a:highlight>
              </a:rPr>
              <a:t>-Attractivité des salariés      </a:t>
            </a:r>
          </a:p>
          <a:p>
            <a:r>
              <a:rPr lang="fr-FR" sz="1400" dirty="0">
                <a:solidFill>
                  <a:srgbClr val="333333"/>
                </a:solidFill>
                <a:highlight>
                  <a:srgbClr val="FFFFFF"/>
                </a:highlight>
              </a:rPr>
              <a:t>-Engagement des salariés   </a:t>
            </a:r>
          </a:p>
          <a:p>
            <a:r>
              <a:rPr lang="fr-FR" sz="1400" i="0" dirty="0">
                <a:solidFill>
                  <a:srgbClr val="333333"/>
                </a:solidFill>
                <a:effectLst/>
                <a:highlight>
                  <a:srgbClr val="FFFFFF"/>
                </a:highlight>
              </a:rPr>
              <a:t>-Epanouissement des salariés</a:t>
            </a:r>
          </a:p>
        </p:txBody>
      </p:sp>
      <p:sp>
        <p:nvSpPr>
          <p:cNvPr id="21" name="ZoneTexte 20">
            <a:extLst>
              <a:ext uri="{FF2B5EF4-FFF2-40B4-BE49-F238E27FC236}">
                <a16:creationId xmlns:a16="http://schemas.microsoft.com/office/drawing/2014/main" id="{E7606589-810A-B73D-925E-E6E82C7F2E6B}"/>
              </a:ext>
            </a:extLst>
          </p:cNvPr>
          <p:cNvSpPr txBox="1"/>
          <p:nvPr/>
        </p:nvSpPr>
        <p:spPr>
          <a:xfrm>
            <a:off x="9324621" y="4770550"/>
            <a:ext cx="2714979" cy="1169551"/>
          </a:xfrm>
          <a:prstGeom prst="rect">
            <a:avLst/>
          </a:prstGeom>
          <a:noFill/>
        </p:spPr>
        <p:txBody>
          <a:bodyPr wrap="square">
            <a:spAutoFit/>
          </a:bodyPr>
          <a:lstStyle/>
          <a:p>
            <a:r>
              <a:rPr lang="fr-FR" sz="1400" dirty="0"/>
              <a:t>=&gt;  Absentéisme</a:t>
            </a:r>
          </a:p>
          <a:p>
            <a:r>
              <a:rPr lang="fr-FR" sz="1400" dirty="0"/>
              <a:t>=&gt;  Turnover </a:t>
            </a:r>
          </a:p>
          <a:p>
            <a:r>
              <a:rPr lang="fr-FR" sz="1400" i="0" dirty="0">
                <a:solidFill>
                  <a:srgbClr val="333333"/>
                </a:solidFill>
                <a:effectLst/>
                <a:highlight>
                  <a:srgbClr val="FFFFFF"/>
                </a:highlight>
              </a:rPr>
              <a:t>=&gt;  Recrutement</a:t>
            </a:r>
          </a:p>
          <a:p>
            <a:r>
              <a:rPr lang="fr-FR" sz="1400" dirty="0">
                <a:solidFill>
                  <a:srgbClr val="333333"/>
                </a:solidFill>
                <a:highlight>
                  <a:srgbClr val="FFFFFF"/>
                </a:highlight>
              </a:rPr>
              <a:t>=&gt;  Implication et réalisation </a:t>
            </a:r>
          </a:p>
          <a:p>
            <a:r>
              <a:rPr lang="fr-FR" sz="1400" i="0" dirty="0">
                <a:solidFill>
                  <a:srgbClr val="333333"/>
                </a:solidFill>
                <a:effectLst/>
                <a:highlight>
                  <a:srgbClr val="FFFFFF"/>
                </a:highlight>
              </a:rPr>
              <a:t>=&gt;  Motivation et performance</a:t>
            </a:r>
          </a:p>
        </p:txBody>
      </p:sp>
      <p:sp>
        <p:nvSpPr>
          <p:cNvPr id="5" name="Rectangle 4">
            <a:extLst>
              <a:ext uri="{FF2B5EF4-FFF2-40B4-BE49-F238E27FC236}">
                <a16:creationId xmlns:a16="http://schemas.microsoft.com/office/drawing/2014/main" id="{42D05D52-F2FE-D6DE-DFD7-6C3B27749EE3}"/>
              </a:ext>
            </a:extLst>
          </p:cNvPr>
          <p:cNvSpPr/>
          <p:nvPr/>
        </p:nvSpPr>
        <p:spPr>
          <a:xfrm>
            <a:off x="6186311" y="4222044"/>
            <a:ext cx="5734756" cy="2156178"/>
          </a:xfrm>
          <a:prstGeom prst="rect">
            <a:avLst/>
          </a:prstGeom>
          <a:noFill/>
          <a:ln w="28575">
            <a:solidFill>
              <a:srgbClr val="F5A7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30913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Image 32" descr="Une image contenant capture d’écran, noir, obscurité&#10;&#10;Description générée automatiquement">
            <a:extLst>
              <a:ext uri="{FF2B5EF4-FFF2-40B4-BE49-F238E27FC236}">
                <a16:creationId xmlns:a16="http://schemas.microsoft.com/office/drawing/2014/main" id="{A4CF36CD-7A65-3498-8622-F2080D0A0B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5784" y="1822774"/>
            <a:ext cx="7311638" cy="4671974"/>
          </a:xfrm>
          <a:prstGeom prst="rect">
            <a:avLst/>
          </a:prstGeom>
        </p:spPr>
      </p:pic>
      <p:sp>
        <p:nvSpPr>
          <p:cNvPr id="2" name="Titre 1">
            <a:extLst>
              <a:ext uri="{FF2B5EF4-FFF2-40B4-BE49-F238E27FC236}">
                <a16:creationId xmlns:a16="http://schemas.microsoft.com/office/drawing/2014/main" id="{6F783891-75B7-A505-7B3A-E585CB93C7CD}"/>
              </a:ext>
            </a:extLst>
          </p:cNvPr>
          <p:cNvSpPr>
            <a:spLocks noGrp="1"/>
          </p:cNvSpPr>
          <p:nvPr>
            <p:ph type="ctrTitle"/>
          </p:nvPr>
        </p:nvSpPr>
        <p:spPr>
          <a:xfrm>
            <a:off x="765166" y="634318"/>
            <a:ext cx="8886834" cy="1090259"/>
          </a:xfrm>
        </p:spPr>
        <p:txBody>
          <a:bodyPr>
            <a:normAutofit fontScale="90000"/>
          </a:bodyPr>
          <a:lstStyle/>
          <a:p>
            <a:pPr algn="l"/>
            <a:r>
              <a:rPr lang="fr-FR" dirty="0"/>
              <a:t>[</a:t>
            </a:r>
            <a:r>
              <a:rPr lang="fr-FR" dirty="0" err="1"/>
              <a:t>Les</a:t>
            </a:r>
            <a:r>
              <a:rPr lang="fr-FR" dirty="0" err="1">
                <a:solidFill>
                  <a:srgbClr val="FFC000"/>
                </a:solidFill>
              </a:rPr>
              <a:t>_</a:t>
            </a:r>
            <a:r>
              <a:rPr lang="fr-FR" dirty="0" err="1"/>
              <a:t>bénéfices</a:t>
            </a:r>
            <a:r>
              <a:rPr lang="fr-FR" dirty="0"/>
              <a:t> pour les lieux de vie que sont les entreprises]</a:t>
            </a:r>
          </a:p>
        </p:txBody>
      </p:sp>
      <p:sp>
        <p:nvSpPr>
          <p:cNvPr id="20" name="ZoneTexte 19">
            <a:extLst>
              <a:ext uri="{FF2B5EF4-FFF2-40B4-BE49-F238E27FC236}">
                <a16:creationId xmlns:a16="http://schemas.microsoft.com/office/drawing/2014/main" id="{5536DAC8-0DE1-4315-01B3-C1F6EF83954C}"/>
              </a:ext>
            </a:extLst>
          </p:cNvPr>
          <p:cNvSpPr txBox="1"/>
          <p:nvPr/>
        </p:nvSpPr>
        <p:spPr>
          <a:xfrm>
            <a:off x="7446657" y="4385199"/>
            <a:ext cx="1070293" cy="338554"/>
          </a:xfrm>
          <a:prstGeom prst="rect">
            <a:avLst/>
          </a:prstGeom>
          <a:noFill/>
        </p:spPr>
        <p:txBody>
          <a:bodyPr wrap="none" rtlCol="0">
            <a:spAutoFit/>
          </a:bodyPr>
          <a:lstStyle/>
          <a:p>
            <a:r>
              <a:rPr lang="fr-FR" sz="1600" b="1" dirty="0"/>
              <a:t>Turnover</a:t>
            </a:r>
          </a:p>
        </p:txBody>
      </p:sp>
      <p:sp>
        <p:nvSpPr>
          <p:cNvPr id="22" name="ZoneTexte 21">
            <a:extLst>
              <a:ext uri="{FF2B5EF4-FFF2-40B4-BE49-F238E27FC236}">
                <a16:creationId xmlns:a16="http://schemas.microsoft.com/office/drawing/2014/main" id="{D951D292-AB29-4D3C-8F72-848ED635D780}"/>
              </a:ext>
            </a:extLst>
          </p:cNvPr>
          <p:cNvSpPr txBox="1"/>
          <p:nvPr/>
        </p:nvSpPr>
        <p:spPr>
          <a:xfrm>
            <a:off x="8718658" y="4389454"/>
            <a:ext cx="1477905" cy="338554"/>
          </a:xfrm>
          <a:prstGeom prst="rect">
            <a:avLst/>
          </a:prstGeom>
          <a:noFill/>
        </p:spPr>
        <p:txBody>
          <a:bodyPr wrap="none" rtlCol="0">
            <a:spAutoFit/>
          </a:bodyPr>
          <a:lstStyle/>
          <a:p>
            <a:r>
              <a:rPr lang="fr-FR" sz="1600" b="1" dirty="0"/>
              <a:t>Absentéisme</a:t>
            </a:r>
          </a:p>
        </p:txBody>
      </p:sp>
      <p:sp>
        <p:nvSpPr>
          <p:cNvPr id="23" name="ZoneTexte 22">
            <a:extLst>
              <a:ext uri="{FF2B5EF4-FFF2-40B4-BE49-F238E27FC236}">
                <a16:creationId xmlns:a16="http://schemas.microsoft.com/office/drawing/2014/main" id="{D54A08AF-756B-193C-156A-526665FACBB0}"/>
              </a:ext>
            </a:extLst>
          </p:cNvPr>
          <p:cNvSpPr txBox="1"/>
          <p:nvPr/>
        </p:nvSpPr>
        <p:spPr>
          <a:xfrm>
            <a:off x="5869595" y="5028525"/>
            <a:ext cx="1055417" cy="584775"/>
          </a:xfrm>
          <a:prstGeom prst="rect">
            <a:avLst/>
          </a:prstGeom>
          <a:noFill/>
        </p:spPr>
        <p:txBody>
          <a:bodyPr wrap="none" rtlCol="0">
            <a:spAutoFit/>
          </a:bodyPr>
          <a:lstStyle/>
          <a:p>
            <a:pPr algn="ctr"/>
            <a:r>
              <a:rPr lang="fr-FR" sz="1600" b="1" dirty="0"/>
              <a:t>Chiffre</a:t>
            </a:r>
          </a:p>
          <a:p>
            <a:r>
              <a:rPr lang="fr-FR" sz="1600" b="1" dirty="0"/>
              <a:t> d’affaire</a:t>
            </a:r>
          </a:p>
        </p:txBody>
      </p:sp>
      <p:sp>
        <p:nvSpPr>
          <p:cNvPr id="24" name="ZoneTexte 23">
            <a:extLst>
              <a:ext uri="{FF2B5EF4-FFF2-40B4-BE49-F238E27FC236}">
                <a16:creationId xmlns:a16="http://schemas.microsoft.com/office/drawing/2014/main" id="{FE7F7EE7-6D47-E514-E3D9-FF1569798CD1}"/>
              </a:ext>
            </a:extLst>
          </p:cNvPr>
          <p:cNvSpPr txBox="1"/>
          <p:nvPr/>
        </p:nvSpPr>
        <p:spPr>
          <a:xfrm>
            <a:off x="3317713" y="5048197"/>
            <a:ext cx="1210844" cy="338554"/>
          </a:xfrm>
          <a:prstGeom prst="rect">
            <a:avLst/>
          </a:prstGeom>
          <a:noFill/>
        </p:spPr>
        <p:txBody>
          <a:bodyPr wrap="none" rtlCol="0">
            <a:spAutoFit/>
          </a:bodyPr>
          <a:lstStyle/>
          <a:p>
            <a:pPr algn="ctr"/>
            <a:r>
              <a:rPr lang="fr-FR" sz="1600" b="1" dirty="0"/>
              <a:t>Rentabilité</a:t>
            </a:r>
          </a:p>
        </p:txBody>
      </p:sp>
      <p:sp>
        <p:nvSpPr>
          <p:cNvPr id="25" name="ZoneTexte 24">
            <a:extLst>
              <a:ext uri="{FF2B5EF4-FFF2-40B4-BE49-F238E27FC236}">
                <a16:creationId xmlns:a16="http://schemas.microsoft.com/office/drawing/2014/main" id="{77ED9F05-7F71-3D1B-25BA-C565ABFB076E}"/>
              </a:ext>
            </a:extLst>
          </p:cNvPr>
          <p:cNvSpPr txBox="1"/>
          <p:nvPr/>
        </p:nvSpPr>
        <p:spPr>
          <a:xfrm>
            <a:off x="3346375" y="3235431"/>
            <a:ext cx="1124026" cy="707886"/>
          </a:xfrm>
          <a:prstGeom prst="rect">
            <a:avLst/>
          </a:prstGeom>
          <a:noFill/>
        </p:spPr>
        <p:txBody>
          <a:bodyPr wrap="none" rtlCol="0">
            <a:spAutoFit/>
          </a:bodyPr>
          <a:lstStyle/>
          <a:p>
            <a:pPr algn="ctr"/>
            <a:r>
              <a:rPr lang="fr-FR" sz="2000" b="1" dirty="0">
                <a:solidFill>
                  <a:srgbClr val="FFC000"/>
                </a:solidFill>
              </a:rPr>
              <a:t>Hausse </a:t>
            </a:r>
          </a:p>
          <a:p>
            <a:pPr algn="ctr"/>
            <a:r>
              <a:rPr lang="fr-FR" sz="2000" b="1" dirty="0">
                <a:solidFill>
                  <a:srgbClr val="FFC000"/>
                </a:solidFill>
              </a:rPr>
              <a:t>vérifiée </a:t>
            </a:r>
          </a:p>
        </p:txBody>
      </p:sp>
      <p:sp>
        <p:nvSpPr>
          <p:cNvPr id="26" name="ZoneTexte 25">
            <a:extLst>
              <a:ext uri="{FF2B5EF4-FFF2-40B4-BE49-F238E27FC236}">
                <a16:creationId xmlns:a16="http://schemas.microsoft.com/office/drawing/2014/main" id="{BA0FC283-A2B1-DBC5-C587-DA145C96BB62}"/>
              </a:ext>
            </a:extLst>
          </p:cNvPr>
          <p:cNvSpPr txBox="1"/>
          <p:nvPr/>
        </p:nvSpPr>
        <p:spPr>
          <a:xfrm>
            <a:off x="334925" y="4420287"/>
            <a:ext cx="2362225" cy="984885"/>
          </a:xfrm>
          <a:prstGeom prst="rect">
            <a:avLst/>
          </a:prstGeom>
          <a:noFill/>
        </p:spPr>
        <p:txBody>
          <a:bodyPr wrap="square" rtlCol="0">
            <a:spAutoFit/>
          </a:bodyPr>
          <a:lstStyle/>
          <a:p>
            <a:pPr algn="ctr"/>
            <a:r>
              <a:rPr lang="fr-FR" u="sng" dirty="0"/>
              <a:t>Retour d’expériences </a:t>
            </a:r>
          </a:p>
          <a:p>
            <a:pPr algn="ctr"/>
            <a:r>
              <a:rPr lang="fr-FR" sz="2000" dirty="0"/>
              <a:t>Les impacts de la semaine de 4 jours</a:t>
            </a:r>
          </a:p>
        </p:txBody>
      </p:sp>
      <p:sp>
        <p:nvSpPr>
          <p:cNvPr id="30" name="ZoneTexte 29">
            <a:extLst>
              <a:ext uri="{FF2B5EF4-FFF2-40B4-BE49-F238E27FC236}">
                <a16:creationId xmlns:a16="http://schemas.microsoft.com/office/drawing/2014/main" id="{F7F23BA1-BF90-7E62-DCB7-FE778886FA37}"/>
              </a:ext>
            </a:extLst>
          </p:cNvPr>
          <p:cNvSpPr txBox="1"/>
          <p:nvPr/>
        </p:nvSpPr>
        <p:spPr>
          <a:xfrm>
            <a:off x="4575908" y="5048197"/>
            <a:ext cx="1293687" cy="338554"/>
          </a:xfrm>
          <a:prstGeom prst="rect">
            <a:avLst/>
          </a:prstGeom>
          <a:noFill/>
        </p:spPr>
        <p:txBody>
          <a:bodyPr wrap="none" rtlCol="0">
            <a:spAutoFit/>
          </a:bodyPr>
          <a:lstStyle/>
          <a:p>
            <a:pPr algn="ctr"/>
            <a:r>
              <a:rPr lang="fr-FR" sz="1600" b="1" dirty="0"/>
              <a:t>Attractivité</a:t>
            </a:r>
          </a:p>
        </p:txBody>
      </p:sp>
      <p:sp>
        <p:nvSpPr>
          <p:cNvPr id="32" name="ZoneTexte 31">
            <a:extLst>
              <a:ext uri="{FF2B5EF4-FFF2-40B4-BE49-F238E27FC236}">
                <a16:creationId xmlns:a16="http://schemas.microsoft.com/office/drawing/2014/main" id="{997CA4C3-150E-8FA8-B86C-0FB9F8E5E465}"/>
              </a:ext>
            </a:extLst>
          </p:cNvPr>
          <p:cNvSpPr txBox="1"/>
          <p:nvPr/>
        </p:nvSpPr>
        <p:spPr>
          <a:xfrm>
            <a:off x="7538121" y="2202068"/>
            <a:ext cx="3656194" cy="1015663"/>
          </a:xfrm>
          <a:prstGeom prst="rect">
            <a:avLst/>
          </a:prstGeom>
          <a:noFill/>
        </p:spPr>
        <p:txBody>
          <a:bodyPr wrap="none" rtlCol="0">
            <a:spAutoFit/>
          </a:bodyPr>
          <a:lstStyle/>
          <a:p>
            <a:pPr algn="ctr"/>
            <a:r>
              <a:rPr lang="fr-FR" sz="2000" dirty="0"/>
              <a:t>Un investissement pour un fort </a:t>
            </a:r>
          </a:p>
          <a:p>
            <a:pPr algn="ctr"/>
            <a:r>
              <a:rPr lang="fr-FR" sz="2000" dirty="0"/>
              <a:t>gain de la transformation</a:t>
            </a:r>
          </a:p>
          <a:p>
            <a:pPr algn="ctr"/>
            <a:r>
              <a:rPr lang="fr-FR" sz="2000" b="1" dirty="0">
                <a:solidFill>
                  <a:srgbClr val="FFC000"/>
                </a:solidFill>
              </a:rPr>
              <a:t>ROI moyen : 10x</a:t>
            </a:r>
          </a:p>
        </p:txBody>
      </p:sp>
      <p:sp>
        <p:nvSpPr>
          <p:cNvPr id="34" name="ZoneTexte 33">
            <a:extLst>
              <a:ext uri="{FF2B5EF4-FFF2-40B4-BE49-F238E27FC236}">
                <a16:creationId xmlns:a16="http://schemas.microsoft.com/office/drawing/2014/main" id="{9C79FEE2-AD24-70BD-5720-68FA42965E35}"/>
              </a:ext>
            </a:extLst>
          </p:cNvPr>
          <p:cNvSpPr txBox="1"/>
          <p:nvPr/>
        </p:nvSpPr>
        <p:spPr>
          <a:xfrm>
            <a:off x="4528557" y="1853750"/>
            <a:ext cx="1124026" cy="707886"/>
          </a:xfrm>
          <a:prstGeom prst="rect">
            <a:avLst/>
          </a:prstGeom>
          <a:noFill/>
        </p:spPr>
        <p:txBody>
          <a:bodyPr wrap="none" rtlCol="0">
            <a:spAutoFit/>
          </a:bodyPr>
          <a:lstStyle/>
          <a:p>
            <a:pPr algn="ctr"/>
            <a:r>
              <a:rPr lang="fr-FR" sz="2000" b="1" dirty="0">
                <a:solidFill>
                  <a:srgbClr val="FFC000"/>
                </a:solidFill>
              </a:rPr>
              <a:t>Hausse </a:t>
            </a:r>
          </a:p>
          <a:p>
            <a:pPr algn="ctr"/>
            <a:r>
              <a:rPr lang="fr-FR" sz="2000" b="1" dirty="0">
                <a:solidFill>
                  <a:srgbClr val="FFC000"/>
                </a:solidFill>
              </a:rPr>
              <a:t>vérifiée </a:t>
            </a:r>
          </a:p>
        </p:txBody>
      </p:sp>
      <p:sp>
        <p:nvSpPr>
          <p:cNvPr id="35" name="ZoneTexte 34">
            <a:extLst>
              <a:ext uri="{FF2B5EF4-FFF2-40B4-BE49-F238E27FC236}">
                <a16:creationId xmlns:a16="http://schemas.microsoft.com/office/drawing/2014/main" id="{1F8EE189-BC2E-C350-AE03-4D0C482BC455}"/>
              </a:ext>
            </a:extLst>
          </p:cNvPr>
          <p:cNvSpPr txBox="1"/>
          <p:nvPr/>
        </p:nvSpPr>
        <p:spPr>
          <a:xfrm>
            <a:off x="5835290" y="3677313"/>
            <a:ext cx="1124026" cy="707886"/>
          </a:xfrm>
          <a:prstGeom prst="rect">
            <a:avLst/>
          </a:prstGeom>
          <a:noFill/>
        </p:spPr>
        <p:txBody>
          <a:bodyPr wrap="none" rtlCol="0">
            <a:spAutoFit/>
          </a:bodyPr>
          <a:lstStyle/>
          <a:p>
            <a:pPr algn="ctr"/>
            <a:r>
              <a:rPr lang="fr-FR" sz="2000" b="1" dirty="0">
                <a:solidFill>
                  <a:srgbClr val="FFC000"/>
                </a:solidFill>
              </a:rPr>
              <a:t>Hausse </a:t>
            </a:r>
          </a:p>
          <a:p>
            <a:pPr algn="ctr"/>
            <a:r>
              <a:rPr lang="fr-FR" sz="2000" b="1" dirty="0">
                <a:solidFill>
                  <a:srgbClr val="FFC000"/>
                </a:solidFill>
              </a:rPr>
              <a:t>vérifiée </a:t>
            </a:r>
          </a:p>
        </p:txBody>
      </p:sp>
      <p:sp>
        <p:nvSpPr>
          <p:cNvPr id="36" name="ZoneTexte 35">
            <a:extLst>
              <a:ext uri="{FF2B5EF4-FFF2-40B4-BE49-F238E27FC236}">
                <a16:creationId xmlns:a16="http://schemas.microsoft.com/office/drawing/2014/main" id="{CFFCE6DB-A82B-1D34-57E7-E8618C299BC1}"/>
              </a:ext>
            </a:extLst>
          </p:cNvPr>
          <p:cNvSpPr txBox="1"/>
          <p:nvPr/>
        </p:nvSpPr>
        <p:spPr>
          <a:xfrm>
            <a:off x="7480825" y="5892516"/>
            <a:ext cx="1124026" cy="707886"/>
          </a:xfrm>
          <a:prstGeom prst="rect">
            <a:avLst/>
          </a:prstGeom>
          <a:noFill/>
        </p:spPr>
        <p:txBody>
          <a:bodyPr wrap="none" rtlCol="0">
            <a:spAutoFit/>
          </a:bodyPr>
          <a:lstStyle/>
          <a:p>
            <a:pPr algn="ctr"/>
            <a:r>
              <a:rPr lang="fr-FR" sz="2000" b="1" dirty="0">
                <a:solidFill>
                  <a:srgbClr val="FFC000"/>
                </a:solidFill>
              </a:rPr>
              <a:t>Baisse </a:t>
            </a:r>
          </a:p>
          <a:p>
            <a:pPr algn="ctr"/>
            <a:r>
              <a:rPr lang="fr-FR" sz="2000" b="1" dirty="0">
                <a:solidFill>
                  <a:srgbClr val="FFC000"/>
                </a:solidFill>
              </a:rPr>
              <a:t>vérifiée </a:t>
            </a:r>
          </a:p>
        </p:txBody>
      </p:sp>
      <p:sp>
        <p:nvSpPr>
          <p:cNvPr id="37" name="ZoneTexte 36">
            <a:extLst>
              <a:ext uri="{FF2B5EF4-FFF2-40B4-BE49-F238E27FC236}">
                <a16:creationId xmlns:a16="http://schemas.microsoft.com/office/drawing/2014/main" id="{1EF314B1-D856-0F12-B209-43D033ADE98C}"/>
              </a:ext>
            </a:extLst>
          </p:cNvPr>
          <p:cNvSpPr txBox="1"/>
          <p:nvPr/>
        </p:nvSpPr>
        <p:spPr>
          <a:xfrm>
            <a:off x="8804203" y="5378236"/>
            <a:ext cx="1124026" cy="707886"/>
          </a:xfrm>
          <a:prstGeom prst="rect">
            <a:avLst/>
          </a:prstGeom>
          <a:noFill/>
        </p:spPr>
        <p:txBody>
          <a:bodyPr wrap="none" rtlCol="0">
            <a:spAutoFit/>
          </a:bodyPr>
          <a:lstStyle/>
          <a:p>
            <a:pPr algn="ctr"/>
            <a:r>
              <a:rPr lang="fr-FR" sz="2000" b="1" dirty="0">
                <a:solidFill>
                  <a:srgbClr val="FFC000"/>
                </a:solidFill>
              </a:rPr>
              <a:t>Baisse </a:t>
            </a:r>
          </a:p>
          <a:p>
            <a:pPr algn="ctr"/>
            <a:r>
              <a:rPr lang="fr-FR" sz="2000" b="1" dirty="0">
                <a:solidFill>
                  <a:srgbClr val="FFC000"/>
                </a:solidFill>
              </a:rPr>
              <a:t>vérifiée </a:t>
            </a:r>
          </a:p>
        </p:txBody>
      </p:sp>
      <p:sp>
        <p:nvSpPr>
          <p:cNvPr id="3" name="ZoneTexte 2">
            <a:extLst>
              <a:ext uri="{FF2B5EF4-FFF2-40B4-BE49-F238E27FC236}">
                <a16:creationId xmlns:a16="http://schemas.microsoft.com/office/drawing/2014/main" id="{7B27B528-55D3-C901-770B-C3B417299809}"/>
              </a:ext>
            </a:extLst>
          </p:cNvPr>
          <p:cNvSpPr txBox="1"/>
          <p:nvPr/>
        </p:nvSpPr>
        <p:spPr>
          <a:xfrm>
            <a:off x="308883" y="6076244"/>
            <a:ext cx="3463584" cy="369332"/>
          </a:xfrm>
          <a:prstGeom prst="rect">
            <a:avLst/>
          </a:prstGeom>
          <a:noFill/>
        </p:spPr>
        <p:txBody>
          <a:bodyPr wrap="square" rtlCol="0">
            <a:spAutoFit/>
          </a:bodyPr>
          <a:lstStyle/>
          <a:p>
            <a:pPr algn="ctr"/>
            <a:r>
              <a:rPr lang="fr-FR" u="sng" dirty="0">
                <a:solidFill>
                  <a:srgbClr val="F5A700"/>
                </a:solidFill>
              </a:rPr>
              <a:t>Bien-être mentale + engagement</a:t>
            </a:r>
            <a:endParaRPr lang="fr-FR" sz="2000" dirty="0">
              <a:solidFill>
                <a:srgbClr val="F5A700"/>
              </a:solidFill>
            </a:endParaRPr>
          </a:p>
        </p:txBody>
      </p:sp>
      <p:sp>
        <p:nvSpPr>
          <p:cNvPr id="4" name="Rectangle 3">
            <a:extLst>
              <a:ext uri="{FF2B5EF4-FFF2-40B4-BE49-F238E27FC236}">
                <a16:creationId xmlns:a16="http://schemas.microsoft.com/office/drawing/2014/main" id="{92C2900C-E772-2BC6-2E0A-5ADA464D55E1}"/>
              </a:ext>
            </a:extLst>
          </p:cNvPr>
          <p:cNvSpPr/>
          <p:nvPr/>
        </p:nvSpPr>
        <p:spPr>
          <a:xfrm>
            <a:off x="308883" y="6048498"/>
            <a:ext cx="3463584" cy="478491"/>
          </a:xfrm>
          <a:prstGeom prst="rect">
            <a:avLst/>
          </a:prstGeom>
          <a:noFill/>
          <a:ln w="28575">
            <a:solidFill>
              <a:srgbClr val="F5A7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16459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783891-75B7-A505-7B3A-E585CB93C7CD}"/>
              </a:ext>
            </a:extLst>
          </p:cNvPr>
          <p:cNvSpPr>
            <a:spLocks noGrp="1"/>
          </p:cNvSpPr>
          <p:nvPr>
            <p:ph type="ctrTitle"/>
          </p:nvPr>
        </p:nvSpPr>
        <p:spPr>
          <a:xfrm>
            <a:off x="970845" y="659519"/>
            <a:ext cx="9618133" cy="1090259"/>
          </a:xfrm>
        </p:spPr>
        <p:txBody>
          <a:bodyPr>
            <a:normAutofit fontScale="90000"/>
          </a:bodyPr>
          <a:lstStyle/>
          <a:p>
            <a:pPr algn="l"/>
            <a:r>
              <a:rPr lang="fr-FR" dirty="0"/>
              <a:t>[</a:t>
            </a:r>
            <a:r>
              <a:rPr lang="fr-FR" dirty="0" err="1"/>
              <a:t>Notre</a:t>
            </a:r>
            <a:r>
              <a:rPr lang="fr-FR" dirty="0" err="1">
                <a:solidFill>
                  <a:srgbClr val="FFC000"/>
                </a:solidFill>
              </a:rPr>
              <a:t>_</a:t>
            </a:r>
            <a:r>
              <a:rPr lang="fr-FR" dirty="0" err="1"/>
              <a:t>méthodologie</a:t>
            </a:r>
            <a:r>
              <a:rPr lang="fr-FR" dirty="0"/>
              <a:t> en 7 temps]</a:t>
            </a:r>
          </a:p>
        </p:txBody>
      </p:sp>
      <p:cxnSp>
        <p:nvCxnSpPr>
          <p:cNvPr id="3" name="Connecteur droit avec flèche 2">
            <a:extLst>
              <a:ext uri="{FF2B5EF4-FFF2-40B4-BE49-F238E27FC236}">
                <a16:creationId xmlns:a16="http://schemas.microsoft.com/office/drawing/2014/main" id="{E49BF3FA-1C99-F252-77EE-04EEE9B563A3}"/>
              </a:ext>
            </a:extLst>
          </p:cNvPr>
          <p:cNvCxnSpPr>
            <a:cxnSpLocks/>
          </p:cNvCxnSpPr>
          <p:nvPr/>
        </p:nvCxnSpPr>
        <p:spPr>
          <a:xfrm>
            <a:off x="865632" y="4244622"/>
            <a:ext cx="11034077" cy="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4" name="Ellipse 3">
            <a:extLst>
              <a:ext uri="{FF2B5EF4-FFF2-40B4-BE49-F238E27FC236}">
                <a16:creationId xmlns:a16="http://schemas.microsoft.com/office/drawing/2014/main" id="{112CB8D6-A95D-D86B-15A9-C352C7FFE3E0}"/>
              </a:ext>
            </a:extLst>
          </p:cNvPr>
          <p:cNvSpPr/>
          <p:nvPr/>
        </p:nvSpPr>
        <p:spPr>
          <a:xfrm>
            <a:off x="8950520" y="3719001"/>
            <a:ext cx="2052000" cy="10080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5" name="Ellipse 4">
            <a:extLst>
              <a:ext uri="{FF2B5EF4-FFF2-40B4-BE49-F238E27FC236}">
                <a16:creationId xmlns:a16="http://schemas.microsoft.com/office/drawing/2014/main" id="{D51F9C18-5EF9-1B7F-D38D-303CC8E084B1}"/>
              </a:ext>
            </a:extLst>
          </p:cNvPr>
          <p:cNvSpPr/>
          <p:nvPr/>
        </p:nvSpPr>
        <p:spPr>
          <a:xfrm>
            <a:off x="10854074" y="3899001"/>
            <a:ext cx="648000" cy="6480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200">
              <a:solidFill>
                <a:srgbClr val="FFC000"/>
              </a:solidFill>
            </a:endParaRPr>
          </a:p>
        </p:txBody>
      </p:sp>
      <p:sp>
        <p:nvSpPr>
          <p:cNvPr id="6" name="Ellipse 5">
            <a:extLst>
              <a:ext uri="{FF2B5EF4-FFF2-40B4-BE49-F238E27FC236}">
                <a16:creationId xmlns:a16="http://schemas.microsoft.com/office/drawing/2014/main" id="{4BED38BF-A927-213E-8B3D-CED0966D6BE4}"/>
              </a:ext>
            </a:extLst>
          </p:cNvPr>
          <p:cNvSpPr/>
          <p:nvPr/>
        </p:nvSpPr>
        <p:spPr>
          <a:xfrm>
            <a:off x="1613537" y="3380622"/>
            <a:ext cx="1728000" cy="17280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a:extLst>
              <a:ext uri="{FF2B5EF4-FFF2-40B4-BE49-F238E27FC236}">
                <a16:creationId xmlns:a16="http://schemas.microsoft.com/office/drawing/2014/main" id="{2708DE36-6D4A-CA3A-3A49-F422E1E0A2EE}"/>
              </a:ext>
            </a:extLst>
          </p:cNvPr>
          <p:cNvSpPr/>
          <p:nvPr/>
        </p:nvSpPr>
        <p:spPr>
          <a:xfrm>
            <a:off x="3167600" y="3194230"/>
            <a:ext cx="2088000" cy="20880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Ellipse 7">
            <a:extLst>
              <a:ext uri="{FF2B5EF4-FFF2-40B4-BE49-F238E27FC236}">
                <a16:creationId xmlns:a16="http://schemas.microsoft.com/office/drawing/2014/main" id="{62086CA9-6B4F-4C87-7799-6ABB9F8531C3}"/>
              </a:ext>
            </a:extLst>
          </p:cNvPr>
          <p:cNvSpPr/>
          <p:nvPr/>
        </p:nvSpPr>
        <p:spPr>
          <a:xfrm>
            <a:off x="6157639" y="2778182"/>
            <a:ext cx="3024000" cy="30240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a:extLst>
              <a:ext uri="{FF2B5EF4-FFF2-40B4-BE49-F238E27FC236}">
                <a16:creationId xmlns:a16="http://schemas.microsoft.com/office/drawing/2014/main" id="{CF77DAB4-A006-C0BB-2095-81DFBB0D0E5E}"/>
              </a:ext>
            </a:extLst>
          </p:cNvPr>
          <p:cNvSpPr/>
          <p:nvPr/>
        </p:nvSpPr>
        <p:spPr>
          <a:xfrm>
            <a:off x="1028995" y="3920622"/>
            <a:ext cx="720000" cy="7200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200">
              <a:solidFill>
                <a:srgbClr val="FFC000"/>
              </a:solidFill>
            </a:endParaRPr>
          </a:p>
        </p:txBody>
      </p:sp>
      <p:sp>
        <p:nvSpPr>
          <p:cNvPr id="10" name="ZoneTexte 9">
            <a:extLst>
              <a:ext uri="{FF2B5EF4-FFF2-40B4-BE49-F238E27FC236}">
                <a16:creationId xmlns:a16="http://schemas.microsoft.com/office/drawing/2014/main" id="{E5FB6D04-97E1-1925-943D-BC1578C77B70}"/>
              </a:ext>
            </a:extLst>
          </p:cNvPr>
          <p:cNvSpPr txBox="1"/>
          <p:nvPr/>
        </p:nvSpPr>
        <p:spPr>
          <a:xfrm>
            <a:off x="966843" y="4099730"/>
            <a:ext cx="883575" cy="276999"/>
          </a:xfrm>
          <a:prstGeom prst="rect">
            <a:avLst/>
          </a:prstGeom>
          <a:noFill/>
          <a:ln>
            <a:noFill/>
          </a:ln>
        </p:spPr>
        <p:txBody>
          <a:bodyPr wrap="none" rtlCol="0">
            <a:spAutoFit/>
          </a:bodyPr>
          <a:lstStyle/>
          <a:p>
            <a:r>
              <a:rPr lang="fr-FR" sz="1200" dirty="0">
                <a:solidFill>
                  <a:srgbClr val="FFC000"/>
                </a:solidFill>
              </a:rPr>
              <a:t>Semaine 1</a:t>
            </a:r>
          </a:p>
        </p:txBody>
      </p:sp>
      <p:sp>
        <p:nvSpPr>
          <p:cNvPr id="11" name="ZoneTexte 10">
            <a:extLst>
              <a:ext uri="{FF2B5EF4-FFF2-40B4-BE49-F238E27FC236}">
                <a16:creationId xmlns:a16="http://schemas.microsoft.com/office/drawing/2014/main" id="{69286045-926D-8F5A-E785-D428133AB676}"/>
              </a:ext>
            </a:extLst>
          </p:cNvPr>
          <p:cNvSpPr txBox="1"/>
          <p:nvPr/>
        </p:nvSpPr>
        <p:spPr>
          <a:xfrm>
            <a:off x="1949201" y="4104664"/>
            <a:ext cx="1018227" cy="276999"/>
          </a:xfrm>
          <a:prstGeom prst="rect">
            <a:avLst/>
          </a:prstGeom>
          <a:noFill/>
          <a:ln>
            <a:noFill/>
          </a:ln>
        </p:spPr>
        <p:txBody>
          <a:bodyPr wrap="none" rtlCol="0">
            <a:spAutoFit/>
          </a:bodyPr>
          <a:lstStyle/>
          <a:p>
            <a:r>
              <a:rPr lang="fr-FR" sz="1200" dirty="0">
                <a:solidFill>
                  <a:srgbClr val="FFC000"/>
                </a:solidFill>
              </a:rPr>
              <a:t>Semaine 2-3</a:t>
            </a:r>
          </a:p>
        </p:txBody>
      </p:sp>
      <p:pic>
        <p:nvPicPr>
          <p:cNvPr id="12" name="Graphique 11" descr="Brainstorming contour">
            <a:extLst>
              <a:ext uri="{FF2B5EF4-FFF2-40B4-BE49-F238E27FC236}">
                <a16:creationId xmlns:a16="http://schemas.microsoft.com/office/drawing/2014/main" id="{7A34A94C-D32B-21DD-C858-4624E8D8818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72568" y="5069065"/>
            <a:ext cx="360000" cy="360000"/>
          </a:xfrm>
          <a:prstGeom prst="rect">
            <a:avLst/>
          </a:prstGeom>
        </p:spPr>
      </p:pic>
      <p:pic>
        <p:nvPicPr>
          <p:cNvPr id="13" name="Graphique 12" descr="Croissance de l'activité contour">
            <a:extLst>
              <a:ext uri="{FF2B5EF4-FFF2-40B4-BE49-F238E27FC236}">
                <a16:creationId xmlns:a16="http://schemas.microsoft.com/office/drawing/2014/main" id="{E8FEFD77-EC8A-C84B-509B-E360CF5A789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459759" y="5179242"/>
            <a:ext cx="436160" cy="436160"/>
          </a:xfrm>
          <a:prstGeom prst="rect">
            <a:avLst/>
          </a:prstGeom>
        </p:spPr>
      </p:pic>
      <p:pic>
        <p:nvPicPr>
          <p:cNvPr id="14" name="Graphique 13" descr="Bulle de discussion contour">
            <a:extLst>
              <a:ext uri="{FF2B5EF4-FFF2-40B4-BE49-F238E27FC236}">
                <a16:creationId xmlns:a16="http://schemas.microsoft.com/office/drawing/2014/main" id="{4E8D101B-D8D6-B504-D57C-6FAE7B4AA50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0597" y="2472341"/>
            <a:ext cx="360000" cy="360000"/>
          </a:xfrm>
          <a:prstGeom prst="rect">
            <a:avLst/>
          </a:prstGeom>
        </p:spPr>
      </p:pic>
      <p:pic>
        <p:nvPicPr>
          <p:cNvPr id="15" name="Graphique 14" descr="Cercles avec flèches contour">
            <a:extLst>
              <a:ext uri="{FF2B5EF4-FFF2-40B4-BE49-F238E27FC236}">
                <a16:creationId xmlns:a16="http://schemas.microsoft.com/office/drawing/2014/main" id="{C3CF7AD6-564B-7468-A122-CCCB90AFCFB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28139" y="2365885"/>
            <a:ext cx="360000" cy="360000"/>
          </a:xfrm>
          <a:prstGeom prst="rect">
            <a:avLst/>
          </a:prstGeom>
        </p:spPr>
      </p:pic>
      <p:pic>
        <p:nvPicPr>
          <p:cNvPr id="16" name="Graphique 15" descr="Presse-papiers tout croix contour">
            <a:extLst>
              <a:ext uri="{FF2B5EF4-FFF2-40B4-BE49-F238E27FC236}">
                <a16:creationId xmlns:a16="http://schemas.microsoft.com/office/drawing/2014/main" id="{18FECDCA-F5F5-F34C-8030-8DFE01EBF17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354041" y="3140497"/>
            <a:ext cx="360000" cy="360000"/>
          </a:xfrm>
          <a:prstGeom prst="rect">
            <a:avLst/>
          </a:prstGeom>
        </p:spPr>
      </p:pic>
      <p:cxnSp>
        <p:nvCxnSpPr>
          <p:cNvPr id="17" name="Connecteur droit 16">
            <a:extLst>
              <a:ext uri="{FF2B5EF4-FFF2-40B4-BE49-F238E27FC236}">
                <a16:creationId xmlns:a16="http://schemas.microsoft.com/office/drawing/2014/main" id="{B57B6692-2AD2-4C91-D48E-6FDD71042F96}"/>
              </a:ext>
            </a:extLst>
          </p:cNvPr>
          <p:cNvCxnSpPr>
            <a:cxnSpLocks/>
          </p:cNvCxnSpPr>
          <p:nvPr/>
        </p:nvCxnSpPr>
        <p:spPr>
          <a:xfrm flipV="1">
            <a:off x="1305651" y="3025980"/>
            <a:ext cx="0" cy="9996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41952F07-9EA1-CCD4-98C0-9D01B809D58B}"/>
              </a:ext>
            </a:extLst>
          </p:cNvPr>
          <p:cNvCxnSpPr>
            <a:cxnSpLocks/>
          </p:cNvCxnSpPr>
          <p:nvPr/>
        </p:nvCxnSpPr>
        <p:spPr>
          <a:xfrm flipV="1">
            <a:off x="1305651" y="2951198"/>
            <a:ext cx="137051" cy="1005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29302F47-3D24-D5F3-4AF7-484D74F9C7C2}"/>
              </a:ext>
            </a:extLst>
          </p:cNvPr>
          <p:cNvCxnSpPr>
            <a:cxnSpLocks/>
          </p:cNvCxnSpPr>
          <p:nvPr/>
        </p:nvCxnSpPr>
        <p:spPr>
          <a:xfrm flipV="1">
            <a:off x="7246348" y="2633209"/>
            <a:ext cx="0" cy="607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B6B1F416-AF3D-88C0-9D2A-365BB5A14FE4}"/>
              </a:ext>
            </a:extLst>
          </p:cNvPr>
          <p:cNvCxnSpPr>
            <a:cxnSpLocks/>
          </p:cNvCxnSpPr>
          <p:nvPr/>
        </p:nvCxnSpPr>
        <p:spPr>
          <a:xfrm flipV="1">
            <a:off x="7234609" y="2558427"/>
            <a:ext cx="137051" cy="1005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44C15A68-AD10-B1C1-75E4-F8B90FBC2EE9}"/>
              </a:ext>
            </a:extLst>
          </p:cNvPr>
          <p:cNvCxnSpPr>
            <a:cxnSpLocks/>
          </p:cNvCxnSpPr>
          <p:nvPr/>
        </p:nvCxnSpPr>
        <p:spPr>
          <a:xfrm flipV="1">
            <a:off x="4081652" y="2852964"/>
            <a:ext cx="11739" cy="88765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21AAE657-D374-35EF-A206-03FAC1ED83E3}"/>
              </a:ext>
            </a:extLst>
          </p:cNvPr>
          <p:cNvCxnSpPr>
            <a:cxnSpLocks/>
          </p:cNvCxnSpPr>
          <p:nvPr/>
        </p:nvCxnSpPr>
        <p:spPr>
          <a:xfrm flipV="1">
            <a:off x="4081652" y="2778182"/>
            <a:ext cx="137051" cy="1005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006AF7CE-8364-F1D0-7EA5-365047DE975E}"/>
              </a:ext>
            </a:extLst>
          </p:cNvPr>
          <p:cNvCxnSpPr>
            <a:cxnSpLocks/>
          </p:cNvCxnSpPr>
          <p:nvPr/>
        </p:nvCxnSpPr>
        <p:spPr>
          <a:xfrm flipV="1">
            <a:off x="11219314" y="3421628"/>
            <a:ext cx="0" cy="607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C9BE5232-B839-F49D-2F26-611F1C47063E}"/>
              </a:ext>
            </a:extLst>
          </p:cNvPr>
          <p:cNvCxnSpPr>
            <a:cxnSpLocks/>
          </p:cNvCxnSpPr>
          <p:nvPr/>
        </p:nvCxnSpPr>
        <p:spPr>
          <a:xfrm flipV="1">
            <a:off x="11207575" y="3346846"/>
            <a:ext cx="137051" cy="10057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id="{D935E6FA-27C7-3CB2-1809-969C28D6752D}"/>
              </a:ext>
            </a:extLst>
          </p:cNvPr>
          <p:cNvCxnSpPr>
            <a:cxnSpLocks/>
          </p:cNvCxnSpPr>
          <p:nvPr/>
        </p:nvCxnSpPr>
        <p:spPr>
          <a:xfrm>
            <a:off x="2276469" y="4641386"/>
            <a:ext cx="0" cy="607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necteur droit 38">
            <a:extLst>
              <a:ext uri="{FF2B5EF4-FFF2-40B4-BE49-F238E27FC236}">
                <a16:creationId xmlns:a16="http://schemas.microsoft.com/office/drawing/2014/main" id="{67C70A43-ACDC-0C67-9F05-5885C8B32D46}"/>
              </a:ext>
            </a:extLst>
          </p:cNvPr>
          <p:cNvCxnSpPr>
            <a:cxnSpLocks/>
          </p:cNvCxnSpPr>
          <p:nvPr/>
        </p:nvCxnSpPr>
        <p:spPr>
          <a:xfrm>
            <a:off x="2268901" y="5249065"/>
            <a:ext cx="137051" cy="10057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necteur droit 39">
            <a:extLst>
              <a:ext uri="{FF2B5EF4-FFF2-40B4-BE49-F238E27FC236}">
                <a16:creationId xmlns:a16="http://schemas.microsoft.com/office/drawing/2014/main" id="{BEFA02A8-1CDF-276C-A410-1DFC7D766B6B}"/>
              </a:ext>
            </a:extLst>
          </p:cNvPr>
          <p:cNvCxnSpPr>
            <a:cxnSpLocks/>
          </p:cNvCxnSpPr>
          <p:nvPr/>
        </p:nvCxnSpPr>
        <p:spPr>
          <a:xfrm>
            <a:off x="9635517" y="4516404"/>
            <a:ext cx="0" cy="607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533D4338-66C7-EFF1-D981-42FD0A599D92}"/>
              </a:ext>
            </a:extLst>
          </p:cNvPr>
          <p:cNvCxnSpPr>
            <a:cxnSpLocks/>
          </p:cNvCxnSpPr>
          <p:nvPr/>
        </p:nvCxnSpPr>
        <p:spPr>
          <a:xfrm>
            <a:off x="9627949" y="5124083"/>
            <a:ext cx="137051" cy="100572"/>
          </a:xfrm>
          <a:prstGeom prst="line">
            <a:avLst/>
          </a:prstGeom>
        </p:spPr>
        <p:style>
          <a:lnRef idx="1">
            <a:schemeClr val="accent1"/>
          </a:lnRef>
          <a:fillRef idx="0">
            <a:schemeClr val="accent1"/>
          </a:fillRef>
          <a:effectRef idx="0">
            <a:schemeClr val="accent1"/>
          </a:effectRef>
          <a:fontRef idx="minor">
            <a:schemeClr val="tx1"/>
          </a:fontRef>
        </p:style>
      </p:cxnSp>
      <p:sp>
        <p:nvSpPr>
          <p:cNvPr id="42" name="ZoneTexte 41">
            <a:extLst>
              <a:ext uri="{FF2B5EF4-FFF2-40B4-BE49-F238E27FC236}">
                <a16:creationId xmlns:a16="http://schemas.microsoft.com/office/drawing/2014/main" id="{2B353C50-FAC7-B5CF-36FF-CDC7EEE4F92E}"/>
              </a:ext>
            </a:extLst>
          </p:cNvPr>
          <p:cNvSpPr txBox="1"/>
          <p:nvPr/>
        </p:nvSpPr>
        <p:spPr>
          <a:xfrm>
            <a:off x="902671" y="2412177"/>
            <a:ext cx="1200587" cy="461665"/>
          </a:xfrm>
          <a:prstGeom prst="rect">
            <a:avLst/>
          </a:prstGeom>
          <a:noFill/>
        </p:spPr>
        <p:txBody>
          <a:bodyPr wrap="square" rtlCol="0">
            <a:spAutoFit/>
          </a:bodyPr>
          <a:lstStyle/>
          <a:p>
            <a:r>
              <a:rPr lang="fr-FR" sz="1200" b="1" dirty="0"/>
              <a:t>Diagnostic de faisabilité</a:t>
            </a:r>
          </a:p>
        </p:txBody>
      </p:sp>
      <p:sp>
        <p:nvSpPr>
          <p:cNvPr id="43" name="ZoneTexte 42">
            <a:extLst>
              <a:ext uri="{FF2B5EF4-FFF2-40B4-BE49-F238E27FC236}">
                <a16:creationId xmlns:a16="http://schemas.microsoft.com/office/drawing/2014/main" id="{E9A3C403-E359-297A-A0D4-49E09874B2C7}"/>
              </a:ext>
            </a:extLst>
          </p:cNvPr>
          <p:cNvSpPr txBox="1"/>
          <p:nvPr/>
        </p:nvSpPr>
        <p:spPr>
          <a:xfrm>
            <a:off x="7740230" y="2298303"/>
            <a:ext cx="3183244" cy="461665"/>
          </a:xfrm>
          <a:prstGeom prst="rect">
            <a:avLst/>
          </a:prstGeom>
          <a:noFill/>
        </p:spPr>
        <p:txBody>
          <a:bodyPr wrap="none" rtlCol="0">
            <a:spAutoFit/>
          </a:bodyPr>
          <a:lstStyle/>
          <a:p>
            <a:r>
              <a:rPr lang="fr-FR" sz="1200" b="1" dirty="0"/>
              <a:t>Accompagnement à la maitrise d’œuvre</a:t>
            </a:r>
          </a:p>
          <a:p>
            <a:r>
              <a:rPr lang="fr-FR" sz="1200" b="1" dirty="0"/>
              <a:t>Expérimentation &amp; itération</a:t>
            </a:r>
          </a:p>
        </p:txBody>
      </p:sp>
      <p:sp>
        <p:nvSpPr>
          <p:cNvPr id="44" name="ZoneTexte 43">
            <a:extLst>
              <a:ext uri="{FF2B5EF4-FFF2-40B4-BE49-F238E27FC236}">
                <a16:creationId xmlns:a16="http://schemas.microsoft.com/office/drawing/2014/main" id="{BB27392B-8109-E0DC-F5C2-FB3929A404A4}"/>
              </a:ext>
            </a:extLst>
          </p:cNvPr>
          <p:cNvSpPr txBox="1"/>
          <p:nvPr/>
        </p:nvSpPr>
        <p:spPr>
          <a:xfrm>
            <a:off x="2788524" y="5170488"/>
            <a:ext cx="1098762" cy="461665"/>
          </a:xfrm>
          <a:prstGeom prst="rect">
            <a:avLst/>
          </a:prstGeom>
          <a:noFill/>
        </p:spPr>
        <p:txBody>
          <a:bodyPr wrap="none" rtlCol="0">
            <a:spAutoFit/>
          </a:bodyPr>
          <a:lstStyle/>
          <a:p>
            <a:pPr algn="ctr"/>
            <a:r>
              <a:rPr lang="fr-FR" sz="1200" b="1" dirty="0"/>
              <a:t>Consultation</a:t>
            </a:r>
          </a:p>
          <a:p>
            <a:pPr algn="ctr"/>
            <a:r>
              <a:rPr lang="fr-FR" sz="1200" b="1" dirty="0"/>
              <a:t> des équipes</a:t>
            </a:r>
          </a:p>
        </p:txBody>
      </p:sp>
      <p:sp>
        <p:nvSpPr>
          <p:cNvPr id="45" name="ZoneTexte 44">
            <a:extLst>
              <a:ext uri="{FF2B5EF4-FFF2-40B4-BE49-F238E27FC236}">
                <a16:creationId xmlns:a16="http://schemas.microsoft.com/office/drawing/2014/main" id="{91724CEE-AAB9-4C17-D36D-2DD41EED47EC}"/>
              </a:ext>
            </a:extLst>
          </p:cNvPr>
          <p:cNvSpPr txBox="1"/>
          <p:nvPr/>
        </p:nvSpPr>
        <p:spPr>
          <a:xfrm>
            <a:off x="4458641" y="2342619"/>
            <a:ext cx="1274709" cy="646331"/>
          </a:xfrm>
          <a:prstGeom prst="rect">
            <a:avLst/>
          </a:prstGeom>
          <a:noFill/>
        </p:spPr>
        <p:txBody>
          <a:bodyPr wrap="none" rtlCol="0">
            <a:spAutoFit/>
          </a:bodyPr>
          <a:lstStyle/>
          <a:p>
            <a:pPr algn="ctr"/>
            <a:r>
              <a:rPr lang="fr-FR" sz="1200" b="1" dirty="0"/>
              <a:t>Architecture </a:t>
            </a:r>
          </a:p>
          <a:p>
            <a:pPr algn="ctr"/>
            <a:r>
              <a:rPr lang="fr-FR" sz="1200" b="1" dirty="0"/>
              <a:t>de la nouvelle </a:t>
            </a:r>
          </a:p>
          <a:p>
            <a:pPr algn="ctr"/>
            <a:r>
              <a:rPr lang="fr-FR" sz="1200" b="1" dirty="0"/>
              <a:t>organisation</a:t>
            </a:r>
          </a:p>
        </p:txBody>
      </p:sp>
      <p:sp>
        <p:nvSpPr>
          <p:cNvPr id="46" name="ZoneTexte 45">
            <a:extLst>
              <a:ext uri="{FF2B5EF4-FFF2-40B4-BE49-F238E27FC236}">
                <a16:creationId xmlns:a16="http://schemas.microsoft.com/office/drawing/2014/main" id="{154F1F99-3AA2-2D25-C47D-B4073D1CD315}"/>
              </a:ext>
            </a:extLst>
          </p:cNvPr>
          <p:cNvSpPr txBox="1"/>
          <p:nvPr/>
        </p:nvSpPr>
        <p:spPr>
          <a:xfrm>
            <a:off x="11268583" y="2870595"/>
            <a:ext cx="559769" cy="276999"/>
          </a:xfrm>
          <a:prstGeom prst="rect">
            <a:avLst/>
          </a:prstGeom>
          <a:noFill/>
        </p:spPr>
        <p:txBody>
          <a:bodyPr wrap="none" rtlCol="0">
            <a:spAutoFit/>
          </a:bodyPr>
          <a:lstStyle/>
          <a:p>
            <a:r>
              <a:rPr lang="fr-FR" sz="1200" b="1" dirty="0"/>
              <a:t>Bilan</a:t>
            </a:r>
          </a:p>
        </p:txBody>
      </p:sp>
      <p:sp>
        <p:nvSpPr>
          <p:cNvPr id="47" name="ZoneTexte 46">
            <a:extLst>
              <a:ext uri="{FF2B5EF4-FFF2-40B4-BE49-F238E27FC236}">
                <a16:creationId xmlns:a16="http://schemas.microsoft.com/office/drawing/2014/main" id="{5B2927E6-DAE3-7F5B-0450-B8FAD61CB39E}"/>
              </a:ext>
            </a:extLst>
          </p:cNvPr>
          <p:cNvSpPr txBox="1"/>
          <p:nvPr/>
        </p:nvSpPr>
        <p:spPr>
          <a:xfrm>
            <a:off x="10062369" y="5102090"/>
            <a:ext cx="1617943" cy="276999"/>
          </a:xfrm>
          <a:prstGeom prst="rect">
            <a:avLst/>
          </a:prstGeom>
          <a:noFill/>
        </p:spPr>
        <p:txBody>
          <a:bodyPr wrap="none" rtlCol="0">
            <a:spAutoFit/>
          </a:bodyPr>
          <a:lstStyle/>
          <a:p>
            <a:r>
              <a:rPr lang="fr-FR" sz="1200" b="1" dirty="0"/>
              <a:t>Assistance continue</a:t>
            </a:r>
          </a:p>
        </p:txBody>
      </p:sp>
      <p:sp>
        <p:nvSpPr>
          <p:cNvPr id="48" name="ZoneTexte 47">
            <a:extLst>
              <a:ext uri="{FF2B5EF4-FFF2-40B4-BE49-F238E27FC236}">
                <a16:creationId xmlns:a16="http://schemas.microsoft.com/office/drawing/2014/main" id="{EE858D1F-F487-C551-0F20-33626C7C540E}"/>
              </a:ext>
            </a:extLst>
          </p:cNvPr>
          <p:cNvSpPr txBox="1"/>
          <p:nvPr/>
        </p:nvSpPr>
        <p:spPr>
          <a:xfrm>
            <a:off x="3618218" y="4112942"/>
            <a:ext cx="1152880" cy="276999"/>
          </a:xfrm>
          <a:prstGeom prst="rect">
            <a:avLst/>
          </a:prstGeom>
          <a:noFill/>
          <a:ln>
            <a:noFill/>
          </a:ln>
        </p:spPr>
        <p:txBody>
          <a:bodyPr wrap="none" rtlCol="0">
            <a:spAutoFit/>
          </a:bodyPr>
          <a:lstStyle/>
          <a:p>
            <a:r>
              <a:rPr lang="fr-FR" sz="1200" dirty="0">
                <a:solidFill>
                  <a:srgbClr val="FFC000"/>
                </a:solidFill>
              </a:rPr>
              <a:t>Semaine 4-5-6</a:t>
            </a:r>
          </a:p>
        </p:txBody>
      </p:sp>
      <p:sp>
        <p:nvSpPr>
          <p:cNvPr id="49" name="ZoneTexte 48">
            <a:extLst>
              <a:ext uri="{FF2B5EF4-FFF2-40B4-BE49-F238E27FC236}">
                <a16:creationId xmlns:a16="http://schemas.microsoft.com/office/drawing/2014/main" id="{AF532445-0740-A4C4-AC36-F499624A95EB}"/>
              </a:ext>
            </a:extLst>
          </p:cNvPr>
          <p:cNvSpPr txBox="1"/>
          <p:nvPr/>
        </p:nvSpPr>
        <p:spPr>
          <a:xfrm>
            <a:off x="10492908" y="4077152"/>
            <a:ext cx="822661" cy="276999"/>
          </a:xfrm>
          <a:prstGeom prst="rect">
            <a:avLst/>
          </a:prstGeom>
          <a:noFill/>
          <a:ln>
            <a:noFill/>
          </a:ln>
        </p:spPr>
        <p:txBody>
          <a:bodyPr wrap="none" rtlCol="0">
            <a:spAutoFit/>
          </a:bodyPr>
          <a:lstStyle/>
          <a:p>
            <a:r>
              <a:rPr lang="fr-FR" sz="1200" dirty="0">
                <a:solidFill>
                  <a:srgbClr val="FFC000"/>
                </a:solidFill>
              </a:rPr>
              <a:t>à 18 mois</a:t>
            </a:r>
          </a:p>
        </p:txBody>
      </p:sp>
      <p:sp>
        <p:nvSpPr>
          <p:cNvPr id="50" name="ZoneTexte 49">
            <a:extLst>
              <a:ext uri="{FF2B5EF4-FFF2-40B4-BE49-F238E27FC236}">
                <a16:creationId xmlns:a16="http://schemas.microsoft.com/office/drawing/2014/main" id="{71E9E5AD-8252-A674-D612-5396ADDC7302}"/>
              </a:ext>
            </a:extLst>
          </p:cNvPr>
          <p:cNvSpPr txBox="1"/>
          <p:nvPr/>
        </p:nvSpPr>
        <p:spPr>
          <a:xfrm>
            <a:off x="7051426" y="4112942"/>
            <a:ext cx="1192955" cy="276999"/>
          </a:xfrm>
          <a:prstGeom prst="rect">
            <a:avLst/>
          </a:prstGeom>
          <a:noFill/>
          <a:ln>
            <a:noFill/>
          </a:ln>
        </p:spPr>
        <p:txBody>
          <a:bodyPr wrap="none" rtlCol="0">
            <a:spAutoFit/>
          </a:bodyPr>
          <a:lstStyle/>
          <a:p>
            <a:r>
              <a:rPr lang="fr-FR" sz="1200" dirty="0">
                <a:solidFill>
                  <a:srgbClr val="FFC000"/>
                </a:solidFill>
              </a:rPr>
              <a:t>Semaine 1 à 12</a:t>
            </a:r>
          </a:p>
        </p:txBody>
      </p:sp>
      <p:sp>
        <p:nvSpPr>
          <p:cNvPr id="51" name="Ellipse 50">
            <a:extLst>
              <a:ext uri="{FF2B5EF4-FFF2-40B4-BE49-F238E27FC236}">
                <a16:creationId xmlns:a16="http://schemas.microsoft.com/office/drawing/2014/main" id="{399481E1-C79B-1C32-1AFC-269830F06994}"/>
              </a:ext>
            </a:extLst>
          </p:cNvPr>
          <p:cNvSpPr/>
          <p:nvPr/>
        </p:nvSpPr>
        <p:spPr>
          <a:xfrm>
            <a:off x="5745100" y="3920622"/>
            <a:ext cx="648000" cy="64800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200">
              <a:solidFill>
                <a:srgbClr val="FFC000"/>
              </a:solidFill>
            </a:endParaRPr>
          </a:p>
        </p:txBody>
      </p:sp>
      <p:sp>
        <p:nvSpPr>
          <p:cNvPr id="52" name="ZoneTexte 51">
            <a:extLst>
              <a:ext uri="{FF2B5EF4-FFF2-40B4-BE49-F238E27FC236}">
                <a16:creationId xmlns:a16="http://schemas.microsoft.com/office/drawing/2014/main" id="{0183935E-BE49-D90A-3A50-D89322F9E939}"/>
              </a:ext>
            </a:extLst>
          </p:cNvPr>
          <p:cNvSpPr txBox="1"/>
          <p:nvPr/>
        </p:nvSpPr>
        <p:spPr>
          <a:xfrm>
            <a:off x="5816264" y="4084501"/>
            <a:ext cx="317716" cy="276999"/>
          </a:xfrm>
          <a:prstGeom prst="rect">
            <a:avLst/>
          </a:prstGeom>
          <a:noFill/>
          <a:ln>
            <a:noFill/>
          </a:ln>
        </p:spPr>
        <p:txBody>
          <a:bodyPr wrap="none" rtlCol="0">
            <a:spAutoFit/>
          </a:bodyPr>
          <a:lstStyle/>
          <a:p>
            <a:r>
              <a:rPr lang="fr-FR" sz="1200" dirty="0">
                <a:solidFill>
                  <a:srgbClr val="FFC000"/>
                </a:solidFill>
              </a:rPr>
              <a:t>J1</a:t>
            </a:r>
          </a:p>
        </p:txBody>
      </p:sp>
      <p:cxnSp>
        <p:nvCxnSpPr>
          <p:cNvPr id="53" name="Connecteur droit avec flèche 52">
            <a:extLst>
              <a:ext uri="{FF2B5EF4-FFF2-40B4-BE49-F238E27FC236}">
                <a16:creationId xmlns:a16="http://schemas.microsoft.com/office/drawing/2014/main" id="{88F799F5-F3BF-7FAF-E218-B02649B137CA}"/>
              </a:ext>
            </a:extLst>
          </p:cNvPr>
          <p:cNvCxnSpPr>
            <a:cxnSpLocks/>
          </p:cNvCxnSpPr>
          <p:nvPr/>
        </p:nvCxnSpPr>
        <p:spPr>
          <a:xfrm>
            <a:off x="902671" y="6520903"/>
            <a:ext cx="11034077" cy="0"/>
          </a:xfrm>
          <a:prstGeom prst="straightConnector1">
            <a:avLst/>
          </a:prstGeom>
          <a:ln>
            <a:solidFill>
              <a:srgbClr val="F5A700"/>
            </a:solidFill>
            <a:tailEnd type="triangle"/>
          </a:ln>
        </p:spPr>
        <p:style>
          <a:lnRef idx="1">
            <a:schemeClr val="accent1"/>
          </a:lnRef>
          <a:fillRef idx="0">
            <a:schemeClr val="accent1"/>
          </a:fillRef>
          <a:effectRef idx="0">
            <a:schemeClr val="accent1"/>
          </a:effectRef>
          <a:fontRef idx="minor">
            <a:schemeClr val="tx1"/>
          </a:fontRef>
        </p:style>
      </p:cxnSp>
      <p:sp>
        <p:nvSpPr>
          <p:cNvPr id="54" name="ZoneTexte 53">
            <a:extLst>
              <a:ext uri="{FF2B5EF4-FFF2-40B4-BE49-F238E27FC236}">
                <a16:creationId xmlns:a16="http://schemas.microsoft.com/office/drawing/2014/main" id="{2C49095D-6479-4919-5B4E-9EB8E2AB808E}"/>
              </a:ext>
            </a:extLst>
          </p:cNvPr>
          <p:cNvSpPr txBox="1"/>
          <p:nvPr/>
        </p:nvSpPr>
        <p:spPr>
          <a:xfrm>
            <a:off x="6858575" y="6211629"/>
            <a:ext cx="1499128" cy="369332"/>
          </a:xfrm>
          <a:prstGeom prst="rect">
            <a:avLst/>
          </a:prstGeom>
          <a:noFill/>
        </p:spPr>
        <p:txBody>
          <a:bodyPr wrap="none" rtlCol="0">
            <a:spAutoFit/>
          </a:bodyPr>
          <a:lstStyle/>
          <a:p>
            <a:r>
              <a:rPr lang="fr-FR" dirty="0"/>
              <a:t>EXECUTION</a:t>
            </a:r>
          </a:p>
        </p:txBody>
      </p:sp>
      <p:sp>
        <p:nvSpPr>
          <p:cNvPr id="55" name="ZoneTexte 54">
            <a:extLst>
              <a:ext uri="{FF2B5EF4-FFF2-40B4-BE49-F238E27FC236}">
                <a16:creationId xmlns:a16="http://schemas.microsoft.com/office/drawing/2014/main" id="{AFA88E61-9E95-E234-1DD8-5C9D58D7F516}"/>
              </a:ext>
            </a:extLst>
          </p:cNvPr>
          <p:cNvSpPr txBox="1"/>
          <p:nvPr/>
        </p:nvSpPr>
        <p:spPr>
          <a:xfrm>
            <a:off x="2353569" y="6218665"/>
            <a:ext cx="1719381" cy="369332"/>
          </a:xfrm>
          <a:prstGeom prst="rect">
            <a:avLst/>
          </a:prstGeom>
          <a:noFill/>
        </p:spPr>
        <p:txBody>
          <a:bodyPr wrap="none" rtlCol="0">
            <a:spAutoFit/>
          </a:bodyPr>
          <a:lstStyle/>
          <a:p>
            <a:r>
              <a:rPr lang="fr-FR" dirty="0"/>
              <a:t>CONCEPTION</a:t>
            </a:r>
          </a:p>
        </p:txBody>
      </p:sp>
      <p:cxnSp>
        <p:nvCxnSpPr>
          <p:cNvPr id="56" name="Connecteur droit 55">
            <a:extLst>
              <a:ext uri="{FF2B5EF4-FFF2-40B4-BE49-F238E27FC236}">
                <a16:creationId xmlns:a16="http://schemas.microsoft.com/office/drawing/2014/main" id="{FC129DE2-98EE-31EF-70BC-D074CE35AB1D}"/>
              </a:ext>
            </a:extLst>
          </p:cNvPr>
          <p:cNvCxnSpPr>
            <a:cxnSpLocks/>
          </p:cNvCxnSpPr>
          <p:nvPr/>
        </p:nvCxnSpPr>
        <p:spPr>
          <a:xfrm>
            <a:off x="5668020" y="6410047"/>
            <a:ext cx="0" cy="246497"/>
          </a:xfrm>
          <a:prstGeom prst="line">
            <a:avLst/>
          </a:prstGeom>
          <a:ln>
            <a:solidFill>
              <a:srgbClr val="F5A700"/>
            </a:solidFill>
          </a:ln>
        </p:spPr>
        <p:style>
          <a:lnRef idx="1">
            <a:schemeClr val="accent1"/>
          </a:lnRef>
          <a:fillRef idx="0">
            <a:schemeClr val="accent1"/>
          </a:fillRef>
          <a:effectRef idx="0">
            <a:schemeClr val="accent1"/>
          </a:effectRef>
          <a:fontRef idx="minor">
            <a:schemeClr val="tx1"/>
          </a:fontRef>
        </p:style>
      </p:cxnSp>
      <p:cxnSp>
        <p:nvCxnSpPr>
          <p:cNvPr id="57" name="Connecteur droit 56">
            <a:extLst>
              <a:ext uri="{FF2B5EF4-FFF2-40B4-BE49-F238E27FC236}">
                <a16:creationId xmlns:a16="http://schemas.microsoft.com/office/drawing/2014/main" id="{636C4529-EC6F-D7BB-4FC3-F5043823AAE2}"/>
              </a:ext>
            </a:extLst>
          </p:cNvPr>
          <p:cNvCxnSpPr>
            <a:cxnSpLocks/>
          </p:cNvCxnSpPr>
          <p:nvPr/>
        </p:nvCxnSpPr>
        <p:spPr>
          <a:xfrm>
            <a:off x="5936717" y="4435526"/>
            <a:ext cx="0" cy="141575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Connecteur droit 57">
            <a:extLst>
              <a:ext uri="{FF2B5EF4-FFF2-40B4-BE49-F238E27FC236}">
                <a16:creationId xmlns:a16="http://schemas.microsoft.com/office/drawing/2014/main" id="{CCDB8341-CD44-4B47-8510-7F75B6E73181}"/>
              </a:ext>
            </a:extLst>
          </p:cNvPr>
          <p:cNvCxnSpPr>
            <a:cxnSpLocks/>
          </p:cNvCxnSpPr>
          <p:nvPr/>
        </p:nvCxnSpPr>
        <p:spPr>
          <a:xfrm>
            <a:off x="5929149" y="5851281"/>
            <a:ext cx="137051" cy="100572"/>
          </a:xfrm>
          <a:prstGeom prst="line">
            <a:avLst/>
          </a:prstGeom>
        </p:spPr>
        <p:style>
          <a:lnRef idx="1">
            <a:schemeClr val="accent1"/>
          </a:lnRef>
          <a:fillRef idx="0">
            <a:schemeClr val="accent1"/>
          </a:fillRef>
          <a:effectRef idx="0">
            <a:schemeClr val="accent1"/>
          </a:effectRef>
          <a:fontRef idx="minor">
            <a:schemeClr val="tx1"/>
          </a:fontRef>
        </p:style>
      </p:cxnSp>
      <p:sp>
        <p:nvSpPr>
          <p:cNvPr id="59" name="ZoneTexte 58">
            <a:extLst>
              <a:ext uri="{FF2B5EF4-FFF2-40B4-BE49-F238E27FC236}">
                <a16:creationId xmlns:a16="http://schemas.microsoft.com/office/drawing/2014/main" id="{C4E42F1D-54F6-D268-82FE-FC514DF6ADDB}"/>
              </a:ext>
            </a:extLst>
          </p:cNvPr>
          <p:cNvSpPr txBox="1"/>
          <p:nvPr/>
        </p:nvSpPr>
        <p:spPr>
          <a:xfrm>
            <a:off x="6432346" y="5813353"/>
            <a:ext cx="784446" cy="276999"/>
          </a:xfrm>
          <a:prstGeom prst="rect">
            <a:avLst/>
          </a:prstGeom>
          <a:noFill/>
        </p:spPr>
        <p:txBody>
          <a:bodyPr wrap="none" rtlCol="0">
            <a:spAutoFit/>
          </a:bodyPr>
          <a:lstStyle/>
          <a:p>
            <a:r>
              <a:rPr lang="fr-FR" sz="1200" b="1" dirty="0"/>
              <a:t>Kick Off</a:t>
            </a:r>
          </a:p>
        </p:txBody>
      </p:sp>
      <p:pic>
        <p:nvPicPr>
          <p:cNvPr id="60" name="Graphique 59" descr="Produits chimiques contour">
            <a:extLst>
              <a:ext uri="{FF2B5EF4-FFF2-40B4-BE49-F238E27FC236}">
                <a16:creationId xmlns:a16="http://schemas.microsoft.com/office/drawing/2014/main" id="{AE022B95-8070-1FB6-0AAE-62BAF07F97D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151411" y="2414624"/>
            <a:ext cx="422315" cy="422315"/>
          </a:xfrm>
          <a:prstGeom prst="rect">
            <a:avLst/>
          </a:prstGeom>
        </p:spPr>
      </p:pic>
      <p:pic>
        <p:nvPicPr>
          <p:cNvPr id="61" name="Graphique 60" descr="Scène montrant un phare contour">
            <a:extLst>
              <a:ext uri="{FF2B5EF4-FFF2-40B4-BE49-F238E27FC236}">
                <a16:creationId xmlns:a16="http://schemas.microsoft.com/office/drawing/2014/main" id="{8A8D5B10-C568-0C59-2694-BC89862E582F}"/>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103973" y="5738789"/>
            <a:ext cx="386116" cy="386116"/>
          </a:xfrm>
          <a:prstGeom prst="rect">
            <a:avLst/>
          </a:prstGeom>
        </p:spPr>
      </p:pic>
      <p:cxnSp>
        <p:nvCxnSpPr>
          <p:cNvPr id="62" name="Connecteur droit 61">
            <a:extLst>
              <a:ext uri="{FF2B5EF4-FFF2-40B4-BE49-F238E27FC236}">
                <a16:creationId xmlns:a16="http://schemas.microsoft.com/office/drawing/2014/main" id="{418AD8FD-F4AF-96C2-7BD3-59321FFAE20E}"/>
              </a:ext>
            </a:extLst>
          </p:cNvPr>
          <p:cNvCxnSpPr>
            <a:cxnSpLocks/>
          </p:cNvCxnSpPr>
          <p:nvPr/>
        </p:nvCxnSpPr>
        <p:spPr>
          <a:xfrm>
            <a:off x="9187538" y="6397654"/>
            <a:ext cx="0" cy="246497"/>
          </a:xfrm>
          <a:prstGeom prst="line">
            <a:avLst/>
          </a:prstGeom>
          <a:ln>
            <a:solidFill>
              <a:srgbClr val="F5A700"/>
            </a:solidFill>
          </a:ln>
        </p:spPr>
        <p:style>
          <a:lnRef idx="1">
            <a:schemeClr val="accent1"/>
          </a:lnRef>
          <a:fillRef idx="0">
            <a:schemeClr val="accent1"/>
          </a:fillRef>
          <a:effectRef idx="0">
            <a:schemeClr val="accent1"/>
          </a:effectRef>
          <a:fontRef idx="minor">
            <a:schemeClr val="tx1"/>
          </a:fontRef>
        </p:style>
      </p:cxnSp>
      <p:sp>
        <p:nvSpPr>
          <p:cNvPr id="63" name="ZoneTexte 62">
            <a:extLst>
              <a:ext uri="{FF2B5EF4-FFF2-40B4-BE49-F238E27FC236}">
                <a16:creationId xmlns:a16="http://schemas.microsoft.com/office/drawing/2014/main" id="{1F9DE565-345D-3C4B-B523-2E5257095DBC}"/>
              </a:ext>
            </a:extLst>
          </p:cNvPr>
          <p:cNvSpPr txBox="1"/>
          <p:nvPr/>
        </p:nvSpPr>
        <p:spPr>
          <a:xfrm>
            <a:off x="9765000" y="6201380"/>
            <a:ext cx="1651158" cy="369332"/>
          </a:xfrm>
          <a:prstGeom prst="rect">
            <a:avLst/>
          </a:prstGeom>
          <a:noFill/>
        </p:spPr>
        <p:txBody>
          <a:bodyPr wrap="none" rtlCol="0">
            <a:spAutoFit/>
          </a:bodyPr>
          <a:lstStyle/>
          <a:p>
            <a:r>
              <a:rPr lang="fr-FR" dirty="0"/>
              <a:t>OPTIMISATION</a:t>
            </a:r>
          </a:p>
        </p:txBody>
      </p:sp>
    </p:spTree>
    <p:extLst>
      <p:ext uri="{BB962C8B-B14F-4D97-AF65-F5344CB8AC3E}">
        <p14:creationId xmlns:p14="http://schemas.microsoft.com/office/powerpoint/2010/main" val="3984986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051E0875-5505-445F-92E4-89A72AE180BC}"/>
              </a:ext>
            </a:extLst>
          </p:cNvPr>
          <p:cNvSpPr>
            <a:spLocks noGrp="1"/>
          </p:cNvSpPr>
          <p:nvPr>
            <p:ph type="subTitle" idx="1"/>
          </p:nvPr>
        </p:nvSpPr>
        <p:spPr>
          <a:xfrm>
            <a:off x="970844" y="384704"/>
            <a:ext cx="4143023" cy="495829"/>
          </a:xfrm>
        </p:spPr>
        <p:txBody>
          <a:bodyPr/>
          <a:lstStyle/>
          <a:p>
            <a:pPr algn="l"/>
            <a:r>
              <a:rPr lang="fr-FR" sz="2400" dirty="0">
                <a:latin typeface="Bahnschrift Light" panose="020B0502040204020203" pitchFamily="34" charset="0"/>
                <a:cs typeface="Calibri" panose="020F0502020204030204" pitchFamily="34" charset="0"/>
              </a:rPr>
              <a:t>#1 Diagnostic de faisabilité</a:t>
            </a:r>
          </a:p>
          <a:p>
            <a:endParaRPr lang="fr-FR" dirty="0"/>
          </a:p>
        </p:txBody>
      </p:sp>
      <p:sp>
        <p:nvSpPr>
          <p:cNvPr id="4" name="Sous-titre 2">
            <a:extLst>
              <a:ext uri="{FF2B5EF4-FFF2-40B4-BE49-F238E27FC236}">
                <a16:creationId xmlns:a16="http://schemas.microsoft.com/office/drawing/2014/main" id="{BFAA37AB-797B-030E-EE33-A80D06B8272A}"/>
              </a:ext>
            </a:extLst>
          </p:cNvPr>
          <p:cNvSpPr txBox="1">
            <a:spLocks/>
          </p:cNvSpPr>
          <p:nvPr/>
        </p:nvSpPr>
        <p:spPr>
          <a:xfrm>
            <a:off x="970844" y="2224080"/>
            <a:ext cx="4143023" cy="4958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a:latin typeface="Bahnschrift Light" panose="020B0502040204020203" pitchFamily="34" charset="0"/>
                <a:cs typeface="Calibri" panose="020F0502020204030204" pitchFamily="34" charset="0"/>
              </a:rPr>
              <a:t>#2 Consultation des équipes</a:t>
            </a:r>
          </a:p>
          <a:p>
            <a:endParaRPr lang="fr-FR" dirty="0"/>
          </a:p>
        </p:txBody>
      </p:sp>
      <p:sp>
        <p:nvSpPr>
          <p:cNvPr id="9" name="Sous-titre 2">
            <a:extLst>
              <a:ext uri="{FF2B5EF4-FFF2-40B4-BE49-F238E27FC236}">
                <a16:creationId xmlns:a16="http://schemas.microsoft.com/office/drawing/2014/main" id="{1887182D-7E07-ECD2-8630-D8A17B6B4D6D}"/>
              </a:ext>
            </a:extLst>
          </p:cNvPr>
          <p:cNvSpPr txBox="1">
            <a:spLocks/>
          </p:cNvSpPr>
          <p:nvPr/>
        </p:nvSpPr>
        <p:spPr>
          <a:xfrm>
            <a:off x="6361288" y="384703"/>
            <a:ext cx="4143023" cy="4958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a:latin typeface="Bahnschrift Light" panose="020B0502040204020203" pitchFamily="34" charset="0"/>
                <a:cs typeface="Calibri" panose="020F0502020204030204" pitchFamily="34" charset="0"/>
              </a:rPr>
              <a:t>#4 Le Kick Off</a:t>
            </a:r>
          </a:p>
          <a:p>
            <a:endParaRPr lang="fr-FR" dirty="0"/>
          </a:p>
        </p:txBody>
      </p:sp>
      <p:sp>
        <p:nvSpPr>
          <p:cNvPr id="10" name="Sous-titre 2">
            <a:extLst>
              <a:ext uri="{FF2B5EF4-FFF2-40B4-BE49-F238E27FC236}">
                <a16:creationId xmlns:a16="http://schemas.microsoft.com/office/drawing/2014/main" id="{4C4CA275-B002-F999-D687-8D73BF09C2BF}"/>
              </a:ext>
            </a:extLst>
          </p:cNvPr>
          <p:cNvSpPr txBox="1">
            <a:spLocks/>
          </p:cNvSpPr>
          <p:nvPr/>
        </p:nvSpPr>
        <p:spPr>
          <a:xfrm>
            <a:off x="6344355" y="2153083"/>
            <a:ext cx="4143023" cy="4958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a:latin typeface="Bahnschrift Light" panose="020B0502040204020203" pitchFamily="34" charset="0"/>
                <a:cs typeface="Calibri" panose="020F0502020204030204" pitchFamily="34" charset="0"/>
              </a:rPr>
              <a:t>#5 Exécution</a:t>
            </a:r>
          </a:p>
          <a:p>
            <a:endParaRPr lang="fr-FR" dirty="0"/>
          </a:p>
        </p:txBody>
      </p:sp>
      <p:sp>
        <p:nvSpPr>
          <p:cNvPr id="11" name="Rectangle 10">
            <a:extLst>
              <a:ext uri="{FF2B5EF4-FFF2-40B4-BE49-F238E27FC236}">
                <a16:creationId xmlns:a16="http://schemas.microsoft.com/office/drawing/2014/main" id="{AB2BB6F2-54E7-EE69-4CD9-492B97771278}"/>
              </a:ext>
            </a:extLst>
          </p:cNvPr>
          <p:cNvSpPr/>
          <p:nvPr/>
        </p:nvSpPr>
        <p:spPr>
          <a:xfrm>
            <a:off x="733777" y="592667"/>
            <a:ext cx="180622" cy="79022"/>
          </a:xfrm>
          <a:prstGeom prst="rect">
            <a:avLst/>
          </a:prstGeom>
          <a:solidFill>
            <a:srgbClr val="F5A7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605995BF-77C2-E194-690C-6C63311038AC}"/>
              </a:ext>
            </a:extLst>
          </p:cNvPr>
          <p:cNvSpPr/>
          <p:nvPr/>
        </p:nvSpPr>
        <p:spPr>
          <a:xfrm>
            <a:off x="733777" y="2418374"/>
            <a:ext cx="180622" cy="79022"/>
          </a:xfrm>
          <a:prstGeom prst="rect">
            <a:avLst/>
          </a:prstGeom>
          <a:solidFill>
            <a:srgbClr val="F5A7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t>   </a:t>
            </a:r>
          </a:p>
        </p:txBody>
      </p:sp>
      <p:sp>
        <p:nvSpPr>
          <p:cNvPr id="13" name="Rectangle 12">
            <a:extLst>
              <a:ext uri="{FF2B5EF4-FFF2-40B4-BE49-F238E27FC236}">
                <a16:creationId xmlns:a16="http://schemas.microsoft.com/office/drawing/2014/main" id="{4955620D-C3FD-0D8B-08A7-C8213DB47062}"/>
              </a:ext>
            </a:extLst>
          </p:cNvPr>
          <p:cNvSpPr/>
          <p:nvPr/>
        </p:nvSpPr>
        <p:spPr>
          <a:xfrm>
            <a:off x="6180666" y="598311"/>
            <a:ext cx="180622" cy="79022"/>
          </a:xfrm>
          <a:prstGeom prst="rect">
            <a:avLst/>
          </a:prstGeom>
          <a:solidFill>
            <a:srgbClr val="F5A7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2C9B1906-056F-7CA1-BAA1-1826A061B8DF}"/>
              </a:ext>
            </a:extLst>
          </p:cNvPr>
          <p:cNvSpPr/>
          <p:nvPr/>
        </p:nvSpPr>
        <p:spPr>
          <a:xfrm>
            <a:off x="6175021" y="2392972"/>
            <a:ext cx="180622" cy="79022"/>
          </a:xfrm>
          <a:prstGeom prst="rect">
            <a:avLst/>
          </a:prstGeom>
          <a:solidFill>
            <a:srgbClr val="F5A7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634E4887-A7F0-E1CD-D800-23A67810DC3B}"/>
              </a:ext>
            </a:extLst>
          </p:cNvPr>
          <p:cNvSpPr txBox="1"/>
          <p:nvPr/>
        </p:nvSpPr>
        <p:spPr>
          <a:xfrm>
            <a:off x="1083732" y="797642"/>
            <a:ext cx="4786490" cy="1169551"/>
          </a:xfrm>
          <a:prstGeom prst="rect">
            <a:avLst/>
          </a:prstGeom>
          <a:noFill/>
        </p:spPr>
        <p:txBody>
          <a:bodyPr wrap="square" rtlCol="0">
            <a:spAutoFit/>
          </a:bodyPr>
          <a:lstStyle/>
          <a:p>
            <a:r>
              <a:rPr lang="fr-FR" sz="1400" dirty="0"/>
              <a:t>-Ce diagnostic est précieux. Il permet de faire le point de l’organisation actuelle et du fonctionnement du quotidien.</a:t>
            </a:r>
          </a:p>
          <a:p>
            <a:r>
              <a:rPr lang="fr-FR" sz="1400" dirty="0"/>
              <a:t>-Il permet de lister les espaces à faire évoluer et de mesurer la profondeur de la transformation systémique à mener.</a:t>
            </a:r>
          </a:p>
          <a:p>
            <a:r>
              <a:rPr lang="fr-FR" sz="1400" dirty="0"/>
              <a:t>-Avoir les idées claires est un levier crucial vers la réussite.</a:t>
            </a:r>
          </a:p>
        </p:txBody>
      </p:sp>
      <p:sp>
        <p:nvSpPr>
          <p:cNvPr id="17" name="ZoneTexte 16">
            <a:extLst>
              <a:ext uri="{FF2B5EF4-FFF2-40B4-BE49-F238E27FC236}">
                <a16:creationId xmlns:a16="http://schemas.microsoft.com/office/drawing/2014/main" id="{90B64BAF-F958-DAB7-3C9F-529AFD2F4BD9}"/>
              </a:ext>
            </a:extLst>
          </p:cNvPr>
          <p:cNvSpPr txBox="1"/>
          <p:nvPr/>
        </p:nvSpPr>
        <p:spPr>
          <a:xfrm>
            <a:off x="1083732" y="2639662"/>
            <a:ext cx="4786490" cy="1169551"/>
          </a:xfrm>
          <a:prstGeom prst="rect">
            <a:avLst/>
          </a:prstGeom>
          <a:noFill/>
        </p:spPr>
        <p:txBody>
          <a:bodyPr wrap="square" rtlCol="0">
            <a:spAutoFit/>
          </a:bodyPr>
          <a:lstStyle/>
          <a:p>
            <a:r>
              <a:rPr lang="fr-FR" sz="1400" dirty="0"/>
              <a:t>-Cette étape est une nécessité, car la transformation repose sur l’adhésion et l’implication des équipes. </a:t>
            </a:r>
          </a:p>
          <a:p>
            <a:r>
              <a:rPr lang="fr-FR" sz="1400" dirty="0"/>
              <a:t>-</a:t>
            </a:r>
            <a:r>
              <a:rPr lang="fr-FR" sz="1400" b="0" i="0" dirty="0">
                <a:solidFill>
                  <a:srgbClr val="000000"/>
                </a:solidFill>
                <a:effectLst/>
                <a:highlight>
                  <a:srgbClr val="FFFFFF"/>
                </a:highlight>
                <a:latin typeface="Aptos  "/>
              </a:rPr>
              <a:t>Comprendre les besoins, identifier les aspects négociables, et ceux non négociables</a:t>
            </a:r>
          </a:p>
          <a:p>
            <a:r>
              <a:rPr lang="fr-FR" sz="1400" dirty="0">
                <a:latin typeface="+mj-lt"/>
              </a:rPr>
              <a:t>-</a:t>
            </a:r>
            <a:r>
              <a:rPr lang="fr-FR" sz="1400" b="0" i="0" u="none" strike="noStrike" dirty="0">
                <a:solidFill>
                  <a:srgbClr val="000000"/>
                </a:solidFill>
                <a:effectLst/>
                <a:highlight>
                  <a:srgbClr val="FFFFFF"/>
                </a:highlight>
                <a:latin typeface="+mj-lt"/>
              </a:rPr>
              <a:t>Faire remonter les </a:t>
            </a:r>
            <a:r>
              <a:rPr lang="fr-FR" sz="1400" b="0" i="0" u="none" strike="noStrike" dirty="0" err="1">
                <a:solidFill>
                  <a:srgbClr val="000000"/>
                </a:solidFill>
                <a:effectLst/>
                <a:highlight>
                  <a:srgbClr val="FFFFFF"/>
                </a:highlight>
                <a:latin typeface="+mj-lt"/>
              </a:rPr>
              <a:t>tips</a:t>
            </a:r>
            <a:r>
              <a:rPr lang="fr-FR" sz="1400" b="0" i="0" u="none" strike="noStrike" dirty="0">
                <a:solidFill>
                  <a:srgbClr val="000000"/>
                </a:solidFill>
                <a:effectLst/>
                <a:highlight>
                  <a:srgbClr val="FFFFFF"/>
                </a:highlight>
                <a:latin typeface="+mj-lt"/>
              </a:rPr>
              <a:t> du terrain</a:t>
            </a:r>
            <a:endParaRPr lang="fr-FR" sz="1400" dirty="0">
              <a:latin typeface="+mj-lt"/>
            </a:endParaRPr>
          </a:p>
        </p:txBody>
      </p:sp>
      <p:sp>
        <p:nvSpPr>
          <p:cNvPr id="18" name="ZoneTexte 17">
            <a:extLst>
              <a:ext uri="{FF2B5EF4-FFF2-40B4-BE49-F238E27FC236}">
                <a16:creationId xmlns:a16="http://schemas.microsoft.com/office/drawing/2014/main" id="{F8973BF6-298C-6A4D-EBCA-5C2ED0C26232}"/>
              </a:ext>
            </a:extLst>
          </p:cNvPr>
          <p:cNvSpPr txBox="1"/>
          <p:nvPr/>
        </p:nvSpPr>
        <p:spPr>
          <a:xfrm>
            <a:off x="6372576" y="773868"/>
            <a:ext cx="5063068" cy="1169551"/>
          </a:xfrm>
          <a:prstGeom prst="rect">
            <a:avLst/>
          </a:prstGeom>
          <a:noFill/>
        </p:spPr>
        <p:txBody>
          <a:bodyPr wrap="square" rtlCol="0">
            <a:spAutoFit/>
          </a:bodyPr>
          <a:lstStyle/>
          <a:p>
            <a:r>
              <a:rPr lang="fr-FR" sz="1400" dirty="0"/>
              <a:t>-Le jour J ! Comme dans tous les matchs, le pitch de lancement motive les équipes, donnent la feuille de route et les points de repère.</a:t>
            </a:r>
          </a:p>
          <a:p>
            <a:pPr algn="l"/>
            <a:r>
              <a:rPr lang="fr-FR" sz="1400" dirty="0"/>
              <a:t>-</a:t>
            </a:r>
            <a:r>
              <a:rPr lang="fr-FR" sz="1400" i="0" dirty="0">
                <a:solidFill>
                  <a:srgbClr val="333333"/>
                </a:solidFill>
                <a:effectLst/>
                <a:highlight>
                  <a:srgbClr val="FFFFFF"/>
                </a:highlight>
              </a:rPr>
              <a:t>Tout le monde a le bon niveau d’information et sait ce qu’il a à faire, alors GO !</a:t>
            </a:r>
          </a:p>
        </p:txBody>
      </p:sp>
      <p:sp>
        <p:nvSpPr>
          <p:cNvPr id="19" name="ZoneTexte 18">
            <a:extLst>
              <a:ext uri="{FF2B5EF4-FFF2-40B4-BE49-F238E27FC236}">
                <a16:creationId xmlns:a16="http://schemas.microsoft.com/office/drawing/2014/main" id="{950A0560-3880-F3AE-0D5D-BF4B6A1AA050}"/>
              </a:ext>
            </a:extLst>
          </p:cNvPr>
          <p:cNvSpPr txBox="1"/>
          <p:nvPr/>
        </p:nvSpPr>
        <p:spPr>
          <a:xfrm>
            <a:off x="6355642" y="2579349"/>
            <a:ext cx="1936047" cy="1169551"/>
          </a:xfrm>
          <a:prstGeom prst="rect">
            <a:avLst/>
          </a:prstGeom>
          <a:noFill/>
        </p:spPr>
        <p:txBody>
          <a:bodyPr wrap="square" rtlCol="0">
            <a:spAutoFit/>
          </a:bodyPr>
          <a:lstStyle/>
          <a:p>
            <a:r>
              <a:rPr lang="fr-FR" sz="1400" dirty="0"/>
              <a:t>-Organisation</a:t>
            </a:r>
          </a:p>
          <a:p>
            <a:r>
              <a:rPr lang="fr-FR" sz="1400" i="0" dirty="0">
                <a:solidFill>
                  <a:srgbClr val="333333"/>
                </a:solidFill>
                <a:effectLst/>
                <a:highlight>
                  <a:srgbClr val="FFFFFF"/>
                </a:highlight>
              </a:rPr>
              <a:t>-</a:t>
            </a:r>
            <a:r>
              <a:rPr lang="fr-FR" sz="1400" dirty="0">
                <a:solidFill>
                  <a:srgbClr val="333333"/>
                </a:solidFill>
                <a:highlight>
                  <a:srgbClr val="FFFFFF"/>
                </a:highlight>
              </a:rPr>
              <a:t>M</a:t>
            </a:r>
            <a:r>
              <a:rPr lang="fr-FR" sz="1400" i="0" dirty="0">
                <a:solidFill>
                  <a:srgbClr val="333333"/>
                </a:solidFill>
                <a:effectLst/>
                <a:highlight>
                  <a:srgbClr val="FFFFFF"/>
                </a:highlight>
              </a:rPr>
              <a:t>anagement </a:t>
            </a:r>
          </a:p>
          <a:p>
            <a:r>
              <a:rPr lang="fr-FR" sz="1400" dirty="0">
                <a:solidFill>
                  <a:srgbClr val="333333"/>
                </a:solidFill>
                <a:highlight>
                  <a:srgbClr val="FFFFFF"/>
                </a:highlight>
              </a:rPr>
              <a:t>-Feedback   </a:t>
            </a:r>
          </a:p>
          <a:p>
            <a:r>
              <a:rPr lang="fr-FR" sz="1400" i="0" dirty="0">
                <a:solidFill>
                  <a:srgbClr val="333333"/>
                </a:solidFill>
                <a:effectLst/>
                <a:highlight>
                  <a:srgbClr val="FFFFFF"/>
                </a:highlight>
              </a:rPr>
              <a:t>-KPI et mesure</a:t>
            </a:r>
          </a:p>
          <a:p>
            <a:r>
              <a:rPr lang="fr-FR" sz="1400" dirty="0">
                <a:solidFill>
                  <a:srgbClr val="333333"/>
                </a:solidFill>
                <a:highlight>
                  <a:srgbClr val="FFFFFF"/>
                </a:highlight>
              </a:rPr>
              <a:t>-Régulation</a:t>
            </a:r>
            <a:endParaRPr lang="fr-FR" sz="1400" i="0" dirty="0">
              <a:solidFill>
                <a:srgbClr val="333333"/>
              </a:solidFill>
              <a:effectLst/>
              <a:highlight>
                <a:srgbClr val="FFFFFF"/>
              </a:highlight>
            </a:endParaRPr>
          </a:p>
        </p:txBody>
      </p:sp>
      <p:sp>
        <p:nvSpPr>
          <p:cNvPr id="7" name="Sous-titre 2">
            <a:extLst>
              <a:ext uri="{FF2B5EF4-FFF2-40B4-BE49-F238E27FC236}">
                <a16:creationId xmlns:a16="http://schemas.microsoft.com/office/drawing/2014/main" id="{78ED2EEC-FC04-8DA4-5161-8646D4AA74A4}"/>
              </a:ext>
            </a:extLst>
          </p:cNvPr>
          <p:cNvSpPr txBox="1">
            <a:spLocks/>
          </p:cNvSpPr>
          <p:nvPr/>
        </p:nvSpPr>
        <p:spPr>
          <a:xfrm>
            <a:off x="970844" y="4051012"/>
            <a:ext cx="4989689" cy="746766"/>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2600" dirty="0">
                <a:latin typeface="Bahnschrift Light" panose="020B0502040204020203" pitchFamily="34" charset="0"/>
                <a:cs typeface="Calibri" panose="020F0502020204030204" pitchFamily="34" charset="0"/>
              </a:rPr>
              <a:t>#3 Architecture de la nouvelle organisation</a:t>
            </a:r>
          </a:p>
          <a:p>
            <a:endParaRPr lang="fr-FR" dirty="0"/>
          </a:p>
        </p:txBody>
      </p:sp>
      <p:sp>
        <p:nvSpPr>
          <p:cNvPr id="8" name="Rectangle 7">
            <a:extLst>
              <a:ext uri="{FF2B5EF4-FFF2-40B4-BE49-F238E27FC236}">
                <a16:creationId xmlns:a16="http://schemas.microsoft.com/office/drawing/2014/main" id="{E2BF7F93-AE4C-22C2-C718-A83BC31A285F}"/>
              </a:ext>
            </a:extLst>
          </p:cNvPr>
          <p:cNvSpPr/>
          <p:nvPr/>
        </p:nvSpPr>
        <p:spPr>
          <a:xfrm>
            <a:off x="733777" y="4245306"/>
            <a:ext cx="180622" cy="79022"/>
          </a:xfrm>
          <a:prstGeom prst="rect">
            <a:avLst/>
          </a:prstGeom>
          <a:solidFill>
            <a:srgbClr val="F5A7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t>   </a:t>
            </a:r>
          </a:p>
        </p:txBody>
      </p:sp>
      <p:sp>
        <p:nvSpPr>
          <p:cNvPr id="15" name="ZoneTexte 14">
            <a:extLst>
              <a:ext uri="{FF2B5EF4-FFF2-40B4-BE49-F238E27FC236}">
                <a16:creationId xmlns:a16="http://schemas.microsoft.com/office/drawing/2014/main" id="{04BDEE44-F47B-970F-D9FE-1899798DE75B}"/>
              </a:ext>
            </a:extLst>
          </p:cNvPr>
          <p:cNvSpPr txBox="1"/>
          <p:nvPr/>
        </p:nvSpPr>
        <p:spPr>
          <a:xfrm>
            <a:off x="1083732" y="4723481"/>
            <a:ext cx="4786490" cy="1169551"/>
          </a:xfrm>
          <a:prstGeom prst="rect">
            <a:avLst/>
          </a:prstGeom>
          <a:noFill/>
        </p:spPr>
        <p:txBody>
          <a:bodyPr wrap="square" rtlCol="0">
            <a:spAutoFit/>
          </a:bodyPr>
          <a:lstStyle/>
          <a:p>
            <a:r>
              <a:rPr lang="fr-FR" sz="1400" dirty="0"/>
              <a:t>-Cette phase de conception prépare le déploiement. Elle décrypte les points remarquables du déploiement et concentre les efforts.</a:t>
            </a:r>
          </a:p>
          <a:p>
            <a:r>
              <a:rPr lang="fr-FR" sz="1400" dirty="0"/>
              <a:t>-</a:t>
            </a:r>
            <a:r>
              <a:rPr lang="fr-FR" sz="1400" b="0" i="0" dirty="0">
                <a:solidFill>
                  <a:srgbClr val="000000"/>
                </a:solidFill>
                <a:effectLst/>
                <a:highlight>
                  <a:srgbClr val="FFFFFF"/>
                </a:highlight>
                <a:latin typeface="Aptos  "/>
              </a:rPr>
              <a:t>Cette architecture valide un accord des parties prenantes de l’entreprise de demain.</a:t>
            </a:r>
          </a:p>
        </p:txBody>
      </p:sp>
      <p:sp>
        <p:nvSpPr>
          <p:cNvPr id="20" name="ZoneTexte 19">
            <a:extLst>
              <a:ext uri="{FF2B5EF4-FFF2-40B4-BE49-F238E27FC236}">
                <a16:creationId xmlns:a16="http://schemas.microsoft.com/office/drawing/2014/main" id="{01923DD7-E6EA-448A-922E-801D21869285}"/>
              </a:ext>
            </a:extLst>
          </p:cNvPr>
          <p:cNvSpPr txBox="1"/>
          <p:nvPr/>
        </p:nvSpPr>
        <p:spPr>
          <a:xfrm>
            <a:off x="8302976" y="2614131"/>
            <a:ext cx="1936047" cy="1169551"/>
          </a:xfrm>
          <a:prstGeom prst="rect">
            <a:avLst/>
          </a:prstGeom>
          <a:noFill/>
        </p:spPr>
        <p:txBody>
          <a:bodyPr wrap="square" rtlCol="0">
            <a:spAutoFit/>
          </a:bodyPr>
          <a:lstStyle/>
          <a:p>
            <a:r>
              <a:rPr lang="fr-FR" sz="1400" dirty="0"/>
              <a:t>-Automatisation</a:t>
            </a:r>
          </a:p>
          <a:p>
            <a:r>
              <a:rPr lang="fr-FR" sz="1400" i="0" dirty="0">
                <a:solidFill>
                  <a:srgbClr val="333333"/>
                </a:solidFill>
                <a:effectLst/>
                <a:highlight>
                  <a:srgbClr val="FFFFFF"/>
                </a:highlight>
              </a:rPr>
              <a:t>-</a:t>
            </a:r>
            <a:r>
              <a:rPr lang="fr-FR" sz="1400" dirty="0">
                <a:solidFill>
                  <a:srgbClr val="333333"/>
                </a:solidFill>
                <a:highlight>
                  <a:srgbClr val="FFFFFF"/>
                </a:highlight>
              </a:rPr>
              <a:t>Décision</a:t>
            </a:r>
            <a:r>
              <a:rPr lang="fr-FR" sz="1400" i="0" dirty="0">
                <a:solidFill>
                  <a:srgbClr val="333333"/>
                </a:solidFill>
                <a:effectLst/>
                <a:highlight>
                  <a:srgbClr val="FFFFFF"/>
                </a:highlight>
              </a:rPr>
              <a:t> </a:t>
            </a:r>
          </a:p>
          <a:p>
            <a:r>
              <a:rPr lang="fr-FR" sz="1400" dirty="0">
                <a:solidFill>
                  <a:srgbClr val="333333"/>
                </a:solidFill>
                <a:highlight>
                  <a:srgbClr val="FFFFFF"/>
                </a:highlight>
              </a:rPr>
              <a:t>-Réunion &amp; entretien   </a:t>
            </a:r>
          </a:p>
          <a:p>
            <a:r>
              <a:rPr lang="fr-FR" sz="1400" i="0" dirty="0">
                <a:solidFill>
                  <a:srgbClr val="333333"/>
                </a:solidFill>
                <a:effectLst/>
                <a:highlight>
                  <a:srgbClr val="FFFFFF"/>
                </a:highlight>
              </a:rPr>
              <a:t>-</a:t>
            </a:r>
            <a:r>
              <a:rPr lang="fr-FR" sz="1400" dirty="0">
                <a:solidFill>
                  <a:srgbClr val="333333"/>
                </a:solidFill>
                <a:highlight>
                  <a:srgbClr val="FFFFFF"/>
                </a:highlight>
              </a:rPr>
              <a:t>Compétences</a:t>
            </a:r>
            <a:endParaRPr lang="fr-FR" sz="1400" i="0" dirty="0">
              <a:solidFill>
                <a:srgbClr val="333333"/>
              </a:solidFill>
              <a:effectLst/>
              <a:highlight>
                <a:srgbClr val="FFFFFF"/>
              </a:highlight>
            </a:endParaRPr>
          </a:p>
          <a:p>
            <a:r>
              <a:rPr lang="fr-FR" sz="1400" dirty="0">
                <a:solidFill>
                  <a:srgbClr val="333333"/>
                </a:solidFill>
                <a:highlight>
                  <a:srgbClr val="FFFFFF"/>
                </a:highlight>
              </a:rPr>
              <a:t>-Communication</a:t>
            </a:r>
            <a:endParaRPr lang="fr-FR" sz="1400" i="0" dirty="0">
              <a:solidFill>
                <a:srgbClr val="333333"/>
              </a:solidFill>
              <a:effectLst/>
              <a:highlight>
                <a:srgbClr val="FFFFFF"/>
              </a:highlight>
            </a:endParaRPr>
          </a:p>
        </p:txBody>
      </p:sp>
      <p:sp>
        <p:nvSpPr>
          <p:cNvPr id="22" name="Sous-titre 2">
            <a:extLst>
              <a:ext uri="{FF2B5EF4-FFF2-40B4-BE49-F238E27FC236}">
                <a16:creationId xmlns:a16="http://schemas.microsoft.com/office/drawing/2014/main" id="{535CA2F8-A262-390B-CF60-D4A27A80027B}"/>
              </a:ext>
            </a:extLst>
          </p:cNvPr>
          <p:cNvSpPr txBox="1">
            <a:spLocks/>
          </p:cNvSpPr>
          <p:nvPr/>
        </p:nvSpPr>
        <p:spPr>
          <a:xfrm>
            <a:off x="6361288" y="3996842"/>
            <a:ext cx="4143023" cy="4958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a:latin typeface="Bahnschrift Light" panose="020B0502040204020203" pitchFamily="34" charset="0"/>
                <a:cs typeface="Calibri" panose="020F0502020204030204" pitchFamily="34" charset="0"/>
              </a:rPr>
              <a:t>#6 Optimisation</a:t>
            </a:r>
          </a:p>
          <a:p>
            <a:endParaRPr lang="fr-FR" dirty="0"/>
          </a:p>
        </p:txBody>
      </p:sp>
      <p:sp>
        <p:nvSpPr>
          <p:cNvPr id="23" name="Rectangle 22">
            <a:extLst>
              <a:ext uri="{FF2B5EF4-FFF2-40B4-BE49-F238E27FC236}">
                <a16:creationId xmlns:a16="http://schemas.microsoft.com/office/drawing/2014/main" id="{2BE975C5-AE38-8915-7FDC-2A754B43EB8B}"/>
              </a:ext>
            </a:extLst>
          </p:cNvPr>
          <p:cNvSpPr/>
          <p:nvPr/>
        </p:nvSpPr>
        <p:spPr>
          <a:xfrm>
            <a:off x="6180666" y="4210450"/>
            <a:ext cx="180622" cy="79022"/>
          </a:xfrm>
          <a:prstGeom prst="rect">
            <a:avLst/>
          </a:prstGeom>
          <a:solidFill>
            <a:srgbClr val="F5A7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a:extLst>
              <a:ext uri="{FF2B5EF4-FFF2-40B4-BE49-F238E27FC236}">
                <a16:creationId xmlns:a16="http://schemas.microsoft.com/office/drawing/2014/main" id="{E9F90FDF-3CE4-531E-3A16-7FAFC7489D02}"/>
              </a:ext>
            </a:extLst>
          </p:cNvPr>
          <p:cNvSpPr txBox="1"/>
          <p:nvPr/>
        </p:nvSpPr>
        <p:spPr>
          <a:xfrm>
            <a:off x="6372576" y="4386007"/>
            <a:ext cx="5063068" cy="523220"/>
          </a:xfrm>
          <a:prstGeom prst="rect">
            <a:avLst/>
          </a:prstGeom>
          <a:noFill/>
        </p:spPr>
        <p:txBody>
          <a:bodyPr wrap="square" rtlCol="0">
            <a:spAutoFit/>
          </a:bodyPr>
          <a:lstStyle/>
          <a:p>
            <a:r>
              <a:rPr lang="fr-FR" sz="1400" dirty="0"/>
              <a:t>-Test &amp; </a:t>
            </a:r>
            <a:r>
              <a:rPr lang="fr-FR" sz="1400" dirty="0" err="1"/>
              <a:t>learn</a:t>
            </a:r>
            <a:r>
              <a:rPr lang="fr-FR" sz="1400" dirty="0"/>
              <a:t> + </a:t>
            </a:r>
            <a:r>
              <a:rPr lang="fr-FR" sz="1400" dirty="0">
                <a:solidFill>
                  <a:srgbClr val="333333"/>
                </a:solidFill>
                <a:highlight>
                  <a:srgbClr val="FFFFFF"/>
                </a:highlight>
              </a:rPr>
              <a:t>F</a:t>
            </a:r>
            <a:r>
              <a:rPr lang="fr-FR" sz="1400" i="0" dirty="0">
                <a:solidFill>
                  <a:srgbClr val="333333"/>
                </a:solidFill>
                <a:effectLst/>
                <a:highlight>
                  <a:srgbClr val="FFFFFF"/>
                </a:highlight>
              </a:rPr>
              <a:t>eedback + Compétences : le trio pour une amélioration continue </a:t>
            </a:r>
          </a:p>
        </p:txBody>
      </p:sp>
      <p:sp>
        <p:nvSpPr>
          <p:cNvPr id="25" name="Sous-titre 2">
            <a:extLst>
              <a:ext uri="{FF2B5EF4-FFF2-40B4-BE49-F238E27FC236}">
                <a16:creationId xmlns:a16="http://schemas.microsoft.com/office/drawing/2014/main" id="{572280B5-263B-55D8-6F6D-53405D6FCB27}"/>
              </a:ext>
            </a:extLst>
          </p:cNvPr>
          <p:cNvSpPr txBox="1">
            <a:spLocks/>
          </p:cNvSpPr>
          <p:nvPr/>
        </p:nvSpPr>
        <p:spPr>
          <a:xfrm>
            <a:off x="6361288" y="5115543"/>
            <a:ext cx="4143023" cy="4958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a:latin typeface="Bahnschrift Light" panose="020B0502040204020203" pitchFamily="34" charset="0"/>
                <a:cs typeface="Calibri" panose="020F0502020204030204" pitchFamily="34" charset="0"/>
              </a:rPr>
              <a:t>#7 Bilan</a:t>
            </a:r>
          </a:p>
          <a:p>
            <a:endParaRPr lang="fr-FR" dirty="0"/>
          </a:p>
        </p:txBody>
      </p:sp>
      <p:sp>
        <p:nvSpPr>
          <p:cNvPr id="26" name="Rectangle 25">
            <a:extLst>
              <a:ext uri="{FF2B5EF4-FFF2-40B4-BE49-F238E27FC236}">
                <a16:creationId xmlns:a16="http://schemas.microsoft.com/office/drawing/2014/main" id="{C0428C44-BE29-CC41-33C2-CFD86EF4EF3C}"/>
              </a:ext>
            </a:extLst>
          </p:cNvPr>
          <p:cNvSpPr/>
          <p:nvPr/>
        </p:nvSpPr>
        <p:spPr>
          <a:xfrm>
            <a:off x="6180666" y="5329151"/>
            <a:ext cx="180622" cy="79022"/>
          </a:xfrm>
          <a:prstGeom prst="rect">
            <a:avLst/>
          </a:prstGeom>
          <a:solidFill>
            <a:srgbClr val="F5A7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a:extLst>
              <a:ext uri="{FF2B5EF4-FFF2-40B4-BE49-F238E27FC236}">
                <a16:creationId xmlns:a16="http://schemas.microsoft.com/office/drawing/2014/main" id="{62F9D1EA-713E-4DB9-2D8E-FBE1BD407D1F}"/>
              </a:ext>
            </a:extLst>
          </p:cNvPr>
          <p:cNvSpPr txBox="1"/>
          <p:nvPr/>
        </p:nvSpPr>
        <p:spPr>
          <a:xfrm>
            <a:off x="6372576" y="5504708"/>
            <a:ext cx="5063068" cy="738664"/>
          </a:xfrm>
          <a:prstGeom prst="rect">
            <a:avLst/>
          </a:prstGeom>
          <a:noFill/>
        </p:spPr>
        <p:txBody>
          <a:bodyPr wrap="square" rtlCol="0">
            <a:spAutoFit/>
          </a:bodyPr>
          <a:lstStyle/>
          <a:p>
            <a:r>
              <a:rPr lang="fr-FR" sz="1400" dirty="0"/>
              <a:t>-A 18 mois, c’est l’heure du bilan. Ce retour d’expérience montre la progression, les écarts, les réussites et le chemin à poursuivre.</a:t>
            </a:r>
            <a:endParaRPr lang="fr-FR" sz="1400" i="0" dirty="0">
              <a:solidFill>
                <a:srgbClr val="333333"/>
              </a:solidFill>
              <a:effectLst/>
              <a:highlight>
                <a:srgbClr val="FFFFFF"/>
              </a:highlight>
            </a:endParaRPr>
          </a:p>
        </p:txBody>
      </p:sp>
    </p:spTree>
    <p:extLst>
      <p:ext uri="{BB962C8B-B14F-4D97-AF65-F5344CB8AC3E}">
        <p14:creationId xmlns:p14="http://schemas.microsoft.com/office/powerpoint/2010/main" val="2236830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783891-75B7-A505-7B3A-E585CB93C7CD}"/>
              </a:ext>
            </a:extLst>
          </p:cNvPr>
          <p:cNvSpPr>
            <a:spLocks noGrp="1"/>
          </p:cNvSpPr>
          <p:nvPr>
            <p:ph type="ctrTitle"/>
          </p:nvPr>
        </p:nvSpPr>
        <p:spPr>
          <a:xfrm>
            <a:off x="970845" y="659519"/>
            <a:ext cx="7236177" cy="1090259"/>
          </a:xfrm>
        </p:spPr>
        <p:txBody>
          <a:bodyPr>
            <a:normAutofit/>
          </a:bodyPr>
          <a:lstStyle/>
          <a:p>
            <a:pPr algn="l"/>
            <a:r>
              <a:rPr lang="fr-FR" dirty="0"/>
              <a:t>[</a:t>
            </a:r>
            <a:r>
              <a:rPr lang="fr-FR" dirty="0" err="1"/>
              <a:t>Quelques</a:t>
            </a:r>
            <a:r>
              <a:rPr lang="fr-FR" dirty="0" err="1">
                <a:solidFill>
                  <a:srgbClr val="FFC000"/>
                </a:solidFill>
              </a:rPr>
              <a:t>_</a:t>
            </a:r>
            <a:r>
              <a:rPr lang="fr-FR" dirty="0" err="1"/>
              <a:t>exemples</a:t>
            </a:r>
            <a:r>
              <a:rPr lang="fr-FR" dirty="0"/>
              <a:t>]</a:t>
            </a:r>
          </a:p>
        </p:txBody>
      </p:sp>
      <p:sp>
        <p:nvSpPr>
          <p:cNvPr id="3" name="Sous-titre 2">
            <a:extLst>
              <a:ext uri="{FF2B5EF4-FFF2-40B4-BE49-F238E27FC236}">
                <a16:creationId xmlns:a16="http://schemas.microsoft.com/office/drawing/2014/main" id="{051E0875-5505-445F-92E4-89A72AE180BC}"/>
              </a:ext>
            </a:extLst>
          </p:cNvPr>
          <p:cNvSpPr>
            <a:spLocks noGrp="1"/>
          </p:cNvSpPr>
          <p:nvPr>
            <p:ph type="subTitle" idx="1"/>
          </p:nvPr>
        </p:nvSpPr>
        <p:spPr>
          <a:xfrm>
            <a:off x="1083733" y="1931282"/>
            <a:ext cx="4143023" cy="495829"/>
          </a:xfrm>
        </p:spPr>
        <p:txBody>
          <a:bodyPr/>
          <a:lstStyle/>
          <a:p>
            <a:pPr algn="l"/>
            <a:r>
              <a:rPr lang="fr-FR" sz="2400" dirty="0" err="1">
                <a:latin typeface="Bahnschrift Light" panose="020B0502040204020203" pitchFamily="34" charset="0"/>
                <a:cs typeface="Calibri" panose="020F0502020204030204" pitchFamily="34" charset="0"/>
              </a:rPr>
              <a:t>Welcome</a:t>
            </a:r>
            <a:r>
              <a:rPr lang="fr-FR" sz="2400" dirty="0">
                <a:latin typeface="Bahnschrift Light" panose="020B0502040204020203" pitchFamily="34" charset="0"/>
                <a:cs typeface="Calibri" panose="020F0502020204030204" pitchFamily="34" charset="0"/>
              </a:rPr>
              <a:t> to the jungle</a:t>
            </a:r>
          </a:p>
          <a:p>
            <a:endParaRPr lang="fr-FR" dirty="0"/>
          </a:p>
        </p:txBody>
      </p:sp>
      <p:sp>
        <p:nvSpPr>
          <p:cNvPr id="4" name="Sous-titre 2">
            <a:extLst>
              <a:ext uri="{FF2B5EF4-FFF2-40B4-BE49-F238E27FC236}">
                <a16:creationId xmlns:a16="http://schemas.microsoft.com/office/drawing/2014/main" id="{BFAA37AB-797B-030E-EE33-A80D06B8272A}"/>
              </a:ext>
            </a:extLst>
          </p:cNvPr>
          <p:cNvSpPr txBox="1">
            <a:spLocks/>
          </p:cNvSpPr>
          <p:nvPr/>
        </p:nvSpPr>
        <p:spPr>
          <a:xfrm>
            <a:off x="1083733" y="4239860"/>
            <a:ext cx="4143023" cy="4958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err="1">
                <a:latin typeface="Bahnschrift Light" panose="020B0502040204020203" pitchFamily="34" charset="0"/>
                <a:cs typeface="Calibri" panose="020F0502020204030204" pitchFamily="34" charset="0"/>
              </a:rPr>
              <a:t>Mozoo</a:t>
            </a:r>
            <a:endParaRPr lang="fr-FR" dirty="0">
              <a:latin typeface="Bahnschrift Light" panose="020B0502040204020203" pitchFamily="34" charset="0"/>
              <a:cs typeface="Calibri" panose="020F0502020204030204" pitchFamily="34" charset="0"/>
            </a:endParaRPr>
          </a:p>
          <a:p>
            <a:endParaRPr lang="fr-FR" dirty="0"/>
          </a:p>
        </p:txBody>
      </p:sp>
      <p:sp>
        <p:nvSpPr>
          <p:cNvPr id="9" name="Sous-titre 2">
            <a:extLst>
              <a:ext uri="{FF2B5EF4-FFF2-40B4-BE49-F238E27FC236}">
                <a16:creationId xmlns:a16="http://schemas.microsoft.com/office/drawing/2014/main" id="{1887182D-7E07-ECD2-8630-D8A17B6B4D6D}"/>
              </a:ext>
            </a:extLst>
          </p:cNvPr>
          <p:cNvSpPr txBox="1">
            <a:spLocks/>
          </p:cNvSpPr>
          <p:nvPr/>
        </p:nvSpPr>
        <p:spPr>
          <a:xfrm>
            <a:off x="6474177" y="1931281"/>
            <a:ext cx="4143023" cy="4958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a:latin typeface="Bahnschrift Light" panose="020B0502040204020203" pitchFamily="34" charset="0"/>
                <a:cs typeface="Calibri" panose="020F0502020204030204" pitchFamily="34" charset="0"/>
              </a:rPr>
              <a:t>Pimpant</a:t>
            </a:r>
          </a:p>
          <a:p>
            <a:endParaRPr lang="fr-FR" dirty="0"/>
          </a:p>
        </p:txBody>
      </p:sp>
      <p:sp>
        <p:nvSpPr>
          <p:cNvPr id="10" name="Sous-titre 2">
            <a:extLst>
              <a:ext uri="{FF2B5EF4-FFF2-40B4-BE49-F238E27FC236}">
                <a16:creationId xmlns:a16="http://schemas.microsoft.com/office/drawing/2014/main" id="{4C4CA275-B002-F999-D687-8D73BF09C2BF}"/>
              </a:ext>
            </a:extLst>
          </p:cNvPr>
          <p:cNvSpPr txBox="1">
            <a:spLocks/>
          </p:cNvSpPr>
          <p:nvPr/>
        </p:nvSpPr>
        <p:spPr>
          <a:xfrm>
            <a:off x="6474177" y="4186240"/>
            <a:ext cx="4143023" cy="4958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err="1">
                <a:latin typeface="Bahnschrift Light" panose="020B0502040204020203" pitchFamily="34" charset="0"/>
                <a:cs typeface="Calibri" panose="020F0502020204030204" pitchFamily="34" charset="0"/>
              </a:rPr>
              <a:t>Elmy</a:t>
            </a:r>
            <a:endParaRPr lang="fr-FR" dirty="0">
              <a:latin typeface="Bahnschrift Light" panose="020B0502040204020203" pitchFamily="34" charset="0"/>
              <a:cs typeface="Calibri" panose="020F0502020204030204" pitchFamily="34" charset="0"/>
            </a:endParaRPr>
          </a:p>
          <a:p>
            <a:endParaRPr lang="fr-FR" dirty="0"/>
          </a:p>
        </p:txBody>
      </p:sp>
      <p:sp>
        <p:nvSpPr>
          <p:cNvPr id="11" name="Rectangle 10">
            <a:extLst>
              <a:ext uri="{FF2B5EF4-FFF2-40B4-BE49-F238E27FC236}">
                <a16:creationId xmlns:a16="http://schemas.microsoft.com/office/drawing/2014/main" id="{AB2BB6F2-54E7-EE69-4CD9-492B97771278}"/>
              </a:ext>
            </a:extLst>
          </p:cNvPr>
          <p:cNvSpPr/>
          <p:nvPr/>
        </p:nvSpPr>
        <p:spPr>
          <a:xfrm>
            <a:off x="846666" y="2139245"/>
            <a:ext cx="180622" cy="79022"/>
          </a:xfrm>
          <a:prstGeom prst="rect">
            <a:avLst/>
          </a:prstGeom>
          <a:solidFill>
            <a:srgbClr val="F5A7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605995BF-77C2-E194-690C-6C63311038AC}"/>
              </a:ext>
            </a:extLst>
          </p:cNvPr>
          <p:cNvSpPr/>
          <p:nvPr/>
        </p:nvSpPr>
        <p:spPr>
          <a:xfrm>
            <a:off x="846666" y="4434154"/>
            <a:ext cx="180622" cy="79022"/>
          </a:xfrm>
          <a:prstGeom prst="rect">
            <a:avLst/>
          </a:prstGeom>
          <a:solidFill>
            <a:srgbClr val="F5A7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t>   </a:t>
            </a:r>
          </a:p>
        </p:txBody>
      </p:sp>
      <p:sp>
        <p:nvSpPr>
          <p:cNvPr id="13" name="Rectangle 12">
            <a:extLst>
              <a:ext uri="{FF2B5EF4-FFF2-40B4-BE49-F238E27FC236}">
                <a16:creationId xmlns:a16="http://schemas.microsoft.com/office/drawing/2014/main" id="{4955620D-C3FD-0D8B-08A7-C8213DB47062}"/>
              </a:ext>
            </a:extLst>
          </p:cNvPr>
          <p:cNvSpPr/>
          <p:nvPr/>
        </p:nvSpPr>
        <p:spPr>
          <a:xfrm>
            <a:off x="6293555" y="2144889"/>
            <a:ext cx="180622" cy="79022"/>
          </a:xfrm>
          <a:prstGeom prst="rect">
            <a:avLst/>
          </a:prstGeom>
          <a:solidFill>
            <a:srgbClr val="F5A7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2C9B1906-056F-7CA1-BAA1-1826A061B8DF}"/>
              </a:ext>
            </a:extLst>
          </p:cNvPr>
          <p:cNvSpPr/>
          <p:nvPr/>
        </p:nvSpPr>
        <p:spPr>
          <a:xfrm>
            <a:off x="6304843" y="4426129"/>
            <a:ext cx="180622" cy="79022"/>
          </a:xfrm>
          <a:prstGeom prst="rect">
            <a:avLst/>
          </a:prstGeom>
          <a:solidFill>
            <a:srgbClr val="F5A7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634E4887-A7F0-E1CD-D800-23A67810DC3B}"/>
              </a:ext>
            </a:extLst>
          </p:cNvPr>
          <p:cNvSpPr txBox="1"/>
          <p:nvPr/>
        </p:nvSpPr>
        <p:spPr>
          <a:xfrm>
            <a:off x="1196621" y="2344220"/>
            <a:ext cx="4690537" cy="2246769"/>
          </a:xfrm>
          <a:prstGeom prst="rect">
            <a:avLst/>
          </a:prstGeom>
          <a:noFill/>
        </p:spPr>
        <p:txBody>
          <a:bodyPr wrap="square" rtlCol="0">
            <a:spAutoFit/>
          </a:bodyPr>
          <a:lstStyle/>
          <a:p>
            <a:r>
              <a:rPr lang="fr-FR" sz="1400" dirty="0"/>
              <a:t>350 collaborateurs / levée de fond 50 M€ (</a:t>
            </a:r>
            <a:r>
              <a:rPr lang="fr-FR" sz="1400" dirty="0" err="1"/>
              <a:t>janv</a:t>
            </a:r>
            <a:r>
              <a:rPr lang="fr-FR" sz="1400" dirty="0"/>
              <a:t> 2023)</a:t>
            </a:r>
          </a:p>
          <a:p>
            <a:endParaRPr lang="fr-FR" sz="1400" dirty="0"/>
          </a:p>
          <a:p>
            <a:r>
              <a:rPr lang="fr-FR" sz="1400" dirty="0"/>
              <a:t>=&gt;   </a:t>
            </a:r>
            <a:r>
              <a:rPr lang="fr-FR" sz="1400" i="1" dirty="0"/>
              <a:t>L’expérience a été concluante pour </a:t>
            </a:r>
            <a:r>
              <a:rPr lang="fr-FR" sz="1400" i="1" dirty="0" err="1"/>
              <a:t>Welcome</a:t>
            </a:r>
            <a:r>
              <a:rPr lang="fr-FR" sz="1400" i="1" dirty="0"/>
              <a:t> to the Jungle, sur le plan financier comme sur celui du bien-être des </a:t>
            </a:r>
            <a:r>
              <a:rPr lang="fr-FR" sz="1400" i="1" dirty="0" err="1"/>
              <a:t>collaborateurs·trices</a:t>
            </a:r>
            <a:r>
              <a:rPr lang="fr-FR" sz="1400" i="1" dirty="0"/>
              <a:t>. Les soulignent davantage encore l’intérêt que les entreprises peuvent trouver dans ce passage à la semaine de quatre jours, intérêt qui va bien au-delà d’un supplément de satisfaction des </a:t>
            </a:r>
            <a:r>
              <a:rPr lang="fr-FR" sz="1400" i="1" dirty="0" err="1"/>
              <a:t>salarié·es</a:t>
            </a:r>
            <a:r>
              <a:rPr lang="fr-FR" sz="1400" i="1" dirty="0"/>
              <a:t>. </a:t>
            </a:r>
            <a:br>
              <a:rPr lang="fr-FR" sz="1400" dirty="0"/>
            </a:br>
            <a:br>
              <a:rPr lang="fr-FR" sz="1400" dirty="0"/>
            </a:br>
            <a:endParaRPr lang="fr-FR" sz="1400" dirty="0"/>
          </a:p>
        </p:txBody>
      </p:sp>
      <p:sp>
        <p:nvSpPr>
          <p:cNvPr id="17" name="ZoneTexte 16">
            <a:extLst>
              <a:ext uri="{FF2B5EF4-FFF2-40B4-BE49-F238E27FC236}">
                <a16:creationId xmlns:a16="http://schemas.microsoft.com/office/drawing/2014/main" id="{90B64BAF-F958-DAB7-3C9F-529AFD2F4BD9}"/>
              </a:ext>
            </a:extLst>
          </p:cNvPr>
          <p:cNvSpPr txBox="1"/>
          <p:nvPr/>
        </p:nvSpPr>
        <p:spPr>
          <a:xfrm>
            <a:off x="1196620" y="4655442"/>
            <a:ext cx="4899379" cy="1815882"/>
          </a:xfrm>
          <a:prstGeom prst="rect">
            <a:avLst/>
          </a:prstGeom>
          <a:noFill/>
        </p:spPr>
        <p:txBody>
          <a:bodyPr wrap="square" rtlCol="0">
            <a:spAutoFit/>
          </a:bodyPr>
          <a:lstStyle/>
          <a:p>
            <a:r>
              <a:rPr lang="fr-FR" sz="1400" dirty="0"/>
              <a:t>46 salariés / CA + de 6M€</a:t>
            </a:r>
          </a:p>
          <a:p>
            <a:endParaRPr lang="fr-FR" sz="1400" dirty="0"/>
          </a:p>
          <a:p>
            <a:r>
              <a:rPr lang="fr-FR" sz="1400" i="1" dirty="0"/>
              <a:t>=&gt;  En moyenne, nos 40 indicateurs de productivité sont en hausse de 20 à 25%. Cela concerne aussi bien le nombre de rendez-vous décrochés par les commerciaux, que le nombre de créations envoyées aux clients, que le nombre de réponse à des appels d’offre, etc. En fait, les salariés sont plus heureux, donc plus motivés et impliqués et ne lâchent rien. </a:t>
            </a:r>
          </a:p>
        </p:txBody>
      </p:sp>
      <p:sp>
        <p:nvSpPr>
          <p:cNvPr id="18" name="ZoneTexte 17">
            <a:extLst>
              <a:ext uri="{FF2B5EF4-FFF2-40B4-BE49-F238E27FC236}">
                <a16:creationId xmlns:a16="http://schemas.microsoft.com/office/drawing/2014/main" id="{F8973BF6-298C-6A4D-EBCA-5C2ED0C26232}"/>
              </a:ext>
            </a:extLst>
          </p:cNvPr>
          <p:cNvSpPr txBox="1"/>
          <p:nvPr/>
        </p:nvSpPr>
        <p:spPr>
          <a:xfrm>
            <a:off x="6485464" y="2320446"/>
            <a:ext cx="5379157" cy="1600438"/>
          </a:xfrm>
          <a:prstGeom prst="rect">
            <a:avLst/>
          </a:prstGeom>
          <a:noFill/>
        </p:spPr>
        <p:txBody>
          <a:bodyPr wrap="square" rtlCol="0">
            <a:spAutoFit/>
          </a:bodyPr>
          <a:lstStyle/>
          <a:p>
            <a:r>
              <a:rPr lang="fr-FR" sz="1400" dirty="0"/>
              <a:t>20 collaborateurs / CA : 1M€ / levée de fond 1,35M€ (2023)</a:t>
            </a:r>
          </a:p>
          <a:p>
            <a:endParaRPr lang="fr-FR" sz="1400" i="0" dirty="0">
              <a:solidFill>
                <a:srgbClr val="333333"/>
              </a:solidFill>
              <a:effectLst/>
              <a:highlight>
                <a:srgbClr val="FFFFFF"/>
              </a:highlight>
            </a:endParaRPr>
          </a:p>
          <a:p>
            <a:r>
              <a:rPr lang="fr-FR" sz="1400" dirty="0">
                <a:solidFill>
                  <a:srgbClr val="333333"/>
                </a:solidFill>
                <a:highlight>
                  <a:srgbClr val="FFFFFF"/>
                </a:highlight>
              </a:rPr>
              <a:t>=&gt; </a:t>
            </a:r>
            <a:r>
              <a:rPr lang="fr-FR" sz="1400" i="1" dirty="0"/>
              <a:t>100% des membres de l'équipe ayant tenté la semaine de 4 jours ont profité de leur journée off. Ils indiquent qu'ils ont pu profiter de moments de </a:t>
            </a:r>
            <a:r>
              <a:rPr lang="fr-FR" sz="1400" i="1" dirty="0" err="1"/>
              <a:t>chill</a:t>
            </a:r>
            <a:r>
              <a:rPr lang="fr-FR" sz="1400" i="1" dirty="0"/>
              <a:t> sans culpabiliser. Que ce jour off leur permet une prise de recul naturelle sur leur job et donc davantage de créativité et d'énergie à leur retour au travail </a:t>
            </a:r>
            <a:endParaRPr lang="fr-FR" sz="1400" i="1" dirty="0">
              <a:solidFill>
                <a:srgbClr val="333333"/>
              </a:solidFill>
              <a:effectLst/>
              <a:highlight>
                <a:srgbClr val="FFFFFF"/>
              </a:highlight>
            </a:endParaRPr>
          </a:p>
        </p:txBody>
      </p:sp>
      <p:sp>
        <p:nvSpPr>
          <p:cNvPr id="19" name="ZoneTexte 18">
            <a:extLst>
              <a:ext uri="{FF2B5EF4-FFF2-40B4-BE49-F238E27FC236}">
                <a16:creationId xmlns:a16="http://schemas.microsoft.com/office/drawing/2014/main" id="{950A0560-3880-F3AE-0D5D-BF4B6A1AA050}"/>
              </a:ext>
            </a:extLst>
          </p:cNvPr>
          <p:cNvSpPr txBox="1"/>
          <p:nvPr/>
        </p:nvSpPr>
        <p:spPr>
          <a:xfrm>
            <a:off x="6474177" y="4649763"/>
            <a:ext cx="5379157" cy="2031325"/>
          </a:xfrm>
          <a:prstGeom prst="rect">
            <a:avLst/>
          </a:prstGeom>
          <a:noFill/>
        </p:spPr>
        <p:txBody>
          <a:bodyPr wrap="square" rtlCol="0">
            <a:spAutoFit/>
          </a:bodyPr>
          <a:lstStyle/>
          <a:p>
            <a:r>
              <a:rPr lang="fr-FR" sz="1400" i="0" dirty="0">
                <a:solidFill>
                  <a:srgbClr val="333333"/>
                </a:solidFill>
                <a:effectLst/>
                <a:highlight>
                  <a:srgbClr val="FFFFFF"/>
                </a:highlight>
              </a:rPr>
              <a:t>100 collaborateurs / CA 20M€</a:t>
            </a:r>
          </a:p>
          <a:p>
            <a:endParaRPr lang="fr-FR" sz="1400" dirty="0">
              <a:solidFill>
                <a:srgbClr val="333333"/>
              </a:solidFill>
              <a:highlight>
                <a:srgbClr val="FFFFFF"/>
              </a:highlight>
            </a:endParaRPr>
          </a:p>
          <a:p>
            <a:pPr algn="l"/>
            <a:r>
              <a:rPr lang="fr-FR" sz="1400" i="1" dirty="0"/>
              <a:t>=&gt; La semaine de 4 jours offre un vrai temps régulier rien que pour soi, pour mieux gérer l’équilibre entre sa vie professionnelle et sa vie personnelle. Chez </a:t>
            </a:r>
            <a:r>
              <a:rPr lang="fr-FR" sz="1400" i="1" dirty="0" err="1"/>
              <a:t>elmy</a:t>
            </a:r>
            <a:r>
              <a:rPr lang="fr-FR" sz="1400" i="1" dirty="0"/>
              <a:t> par exemple, certains s’impliquent dans l’écologie, le bénévolat ou la vie politique locale. C’est une prise de recul bénéfique pour nos salariés et donc pour l’entreprise. Et surtout, elle booste l’efficacité : concrètement, on travaille moins, mais mieux !</a:t>
            </a:r>
            <a:endParaRPr lang="fr-FR" sz="1400" i="0" dirty="0">
              <a:solidFill>
                <a:srgbClr val="333333"/>
              </a:solidFill>
              <a:effectLst/>
              <a:highlight>
                <a:srgbClr val="FFFFFF"/>
              </a:highlight>
            </a:endParaRPr>
          </a:p>
        </p:txBody>
      </p:sp>
    </p:spTree>
    <p:extLst>
      <p:ext uri="{BB962C8B-B14F-4D97-AF65-F5344CB8AC3E}">
        <p14:creationId xmlns:p14="http://schemas.microsoft.com/office/powerpoint/2010/main" val="1066643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783891-75B7-A505-7B3A-E585CB93C7CD}"/>
              </a:ext>
            </a:extLst>
          </p:cNvPr>
          <p:cNvSpPr>
            <a:spLocks noGrp="1"/>
          </p:cNvSpPr>
          <p:nvPr>
            <p:ph type="ctrTitle"/>
          </p:nvPr>
        </p:nvSpPr>
        <p:spPr>
          <a:xfrm>
            <a:off x="970845" y="284299"/>
            <a:ext cx="6479823" cy="1090259"/>
          </a:xfrm>
        </p:spPr>
        <p:txBody>
          <a:bodyPr>
            <a:normAutofit/>
          </a:bodyPr>
          <a:lstStyle/>
          <a:p>
            <a:pPr algn="l"/>
            <a:r>
              <a:rPr lang="fr-FR" sz="5400" dirty="0"/>
              <a:t>Thinking Intra</a:t>
            </a:r>
          </a:p>
        </p:txBody>
      </p:sp>
      <p:sp>
        <p:nvSpPr>
          <p:cNvPr id="3" name="Sous-titre 2">
            <a:extLst>
              <a:ext uri="{FF2B5EF4-FFF2-40B4-BE49-F238E27FC236}">
                <a16:creationId xmlns:a16="http://schemas.microsoft.com/office/drawing/2014/main" id="{051E0875-5505-445F-92E4-89A72AE180BC}"/>
              </a:ext>
            </a:extLst>
          </p:cNvPr>
          <p:cNvSpPr>
            <a:spLocks noGrp="1"/>
          </p:cNvSpPr>
          <p:nvPr>
            <p:ph type="subTitle" idx="1"/>
          </p:nvPr>
        </p:nvSpPr>
        <p:spPr>
          <a:xfrm>
            <a:off x="575734" y="2132257"/>
            <a:ext cx="4143023" cy="495829"/>
          </a:xfrm>
        </p:spPr>
        <p:txBody>
          <a:bodyPr/>
          <a:lstStyle/>
          <a:p>
            <a:pPr algn="l"/>
            <a:r>
              <a:rPr lang="fr-FR" sz="2400" dirty="0">
                <a:latin typeface="Bahnschrift Light" panose="020B0502040204020203" pitchFamily="34" charset="0"/>
                <a:cs typeface="Calibri" panose="020F0502020204030204" pitchFamily="34" charset="0"/>
              </a:rPr>
              <a:t>20%</a:t>
            </a:r>
            <a:r>
              <a:rPr lang="fr-FR" sz="2400" dirty="0">
                <a:solidFill>
                  <a:srgbClr val="FFC000"/>
                </a:solidFill>
                <a:latin typeface="Bahnschrift Light" panose="020B0502040204020203" pitchFamily="34" charset="0"/>
                <a:cs typeface="Calibri" panose="020F0502020204030204" pitchFamily="34" charset="0"/>
              </a:rPr>
              <a:t>_</a:t>
            </a:r>
            <a:r>
              <a:rPr lang="fr-FR" sz="2400" dirty="0">
                <a:latin typeface="Bahnschrift Light" panose="020B0502040204020203" pitchFamily="34" charset="0"/>
                <a:cs typeface="Calibri" panose="020F0502020204030204" pitchFamily="34" charset="0"/>
              </a:rPr>
              <a:t>qui changent l’avenir.</a:t>
            </a:r>
          </a:p>
          <a:p>
            <a:endParaRPr lang="fr-FR" dirty="0"/>
          </a:p>
        </p:txBody>
      </p:sp>
      <p:sp>
        <p:nvSpPr>
          <p:cNvPr id="4" name="Sous-titre 2">
            <a:extLst>
              <a:ext uri="{FF2B5EF4-FFF2-40B4-BE49-F238E27FC236}">
                <a16:creationId xmlns:a16="http://schemas.microsoft.com/office/drawing/2014/main" id="{7FAC5D91-5DB5-FB7D-543D-B3644B774B14}"/>
              </a:ext>
            </a:extLst>
          </p:cNvPr>
          <p:cNvSpPr txBox="1">
            <a:spLocks/>
          </p:cNvSpPr>
          <p:nvPr/>
        </p:nvSpPr>
        <p:spPr>
          <a:xfrm>
            <a:off x="491064" y="1636428"/>
            <a:ext cx="3962401" cy="495829"/>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fr-FR" b="1" dirty="0">
                <a:solidFill>
                  <a:srgbClr val="FFC000"/>
                </a:solidFill>
                <a:latin typeface="Bahnschrift Light" panose="020B0502040204020203" pitchFamily="34" charset="0"/>
                <a:cs typeface="Calibri" panose="020F0502020204030204" pitchFamily="34" charset="0"/>
              </a:rPr>
              <a:t>Pourquoi la semaine 4 jours ?</a:t>
            </a:r>
          </a:p>
          <a:p>
            <a:endParaRPr lang="fr-FR" dirty="0"/>
          </a:p>
        </p:txBody>
      </p:sp>
      <p:pic>
        <p:nvPicPr>
          <p:cNvPr id="6" name="Image 5">
            <a:extLst>
              <a:ext uri="{FF2B5EF4-FFF2-40B4-BE49-F238E27FC236}">
                <a16:creationId xmlns:a16="http://schemas.microsoft.com/office/drawing/2014/main" id="{4D5401BE-B81B-6DB9-441A-3C63060A4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27378" y="456076"/>
            <a:ext cx="722489" cy="918482"/>
          </a:xfrm>
          <a:prstGeom prst="rect">
            <a:avLst/>
          </a:prstGeom>
        </p:spPr>
      </p:pic>
      <p:sp>
        <p:nvSpPr>
          <p:cNvPr id="7" name="ZoneTexte 6">
            <a:extLst>
              <a:ext uri="{FF2B5EF4-FFF2-40B4-BE49-F238E27FC236}">
                <a16:creationId xmlns:a16="http://schemas.microsoft.com/office/drawing/2014/main" id="{C78F56F4-D1E3-BC3A-73A2-5567206C8423}"/>
              </a:ext>
            </a:extLst>
          </p:cNvPr>
          <p:cNvSpPr txBox="1"/>
          <p:nvPr/>
        </p:nvSpPr>
        <p:spPr>
          <a:xfrm>
            <a:off x="327378" y="4730001"/>
            <a:ext cx="4995535" cy="1754326"/>
          </a:xfrm>
          <a:prstGeom prst="rect">
            <a:avLst/>
          </a:prstGeom>
          <a:noFill/>
        </p:spPr>
        <p:txBody>
          <a:bodyPr wrap="none" rtlCol="0">
            <a:spAutoFit/>
          </a:bodyPr>
          <a:lstStyle/>
          <a:p>
            <a:r>
              <a:rPr lang="fr-FR" b="1" dirty="0">
                <a:solidFill>
                  <a:srgbClr val="F5A700"/>
                </a:solidFill>
              </a:rPr>
              <a:t>PERFORMANCE</a:t>
            </a:r>
          </a:p>
          <a:p>
            <a:r>
              <a:rPr lang="fr-FR" dirty="0"/>
              <a:t>#1 Hausse de l’</a:t>
            </a:r>
            <a:r>
              <a:rPr lang="fr-FR" b="1" dirty="0"/>
              <a:t>engagement</a:t>
            </a:r>
            <a:r>
              <a:rPr lang="fr-FR" dirty="0"/>
              <a:t> des équipes</a:t>
            </a:r>
          </a:p>
          <a:p>
            <a:r>
              <a:rPr lang="fr-FR" dirty="0"/>
              <a:t>#2 Hausse de la </a:t>
            </a:r>
            <a:r>
              <a:rPr lang="fr-FR" b="1" dirty="0"/>
              <a:t>fidélisation</a:t>
            </a:r>
            <a:r>
              <a:rPr lang="fr-FR" dirty="0"/>
              <a:t> des talents </a:t>
            </a:r>
          </a:p>
          <a:p>
            <a:r>
              <a:rPr lang="fr-FR" dirty="0"/>
              <a:t>#3 Hausse de la </a:t>
            </a:r>
            <a:r>
              <a:rPr lang="fr-FR" b="1" dirty="0"/>
              <a:t>productivité </a:t>
            </a:r>
            <a:r>
              <a:rPr lang="fr-FR" dirty="0"/>
              <a:t>et de la </a:t>
            </a:r>
            <a:r>
              <a:rPr lang="fr-FR" b="1" dirty="0"/>
              <a:t>rentabilité</a:t>
            </a:r>
          </a:p>
          <a:p>
            <a:r>
              <a:rPr lang="fr-FR" dirty="0"/>
              <a:t>#4 Hausse de la </a:t>
            </a:r>
            <a:r>
              <a:rPr lang="fr-FR" b="1" dirty="0"/>
              <a:t>qualité</a:t>
            </a:r>
          </a:p>
          <a:p>
            <a:r>
              <a:rPr lang="fr-FR" dirty="0"/>
              <a:t>#5 Hausse de l’</a:t>
            </a:r>
            <a:r>
              <a:rPr lang="fr-FR" b="1" dirty="0"/>
              <a:t>attractivité</a:t>
            </a:r>
          </a:p>
        </p:txBody>
      </p:sp>
      <p:sp>
        <p:nvSpPr>
          <p:cNvPr id="8" name="ZoneTexte 7">
            <a:extLst>
              <a:ext uri="{FF2B5EF4-FFF2-40B4-BE49-F238E27FC236}">
                <a16:creationId xmlns:a16="http://schemas.microsoft.com/office/drawing/2014/main" id="{0C28637D-AE1A-DF3F-07EB-E3AE243E8A7C}"/>
              </a:ext>
            </a:extLst>
          </p:cNvPr>
          <p:cNvSpPr txBox="1"/>
          <p:nvPr/>
        </p:nvSpPr>
        <p:spPr>
          <a:xfrm>
            <a:off x="8162231" y="4730001"/>
            <a:ext cx="3702391" cy="1754326"/>
          </a:xfrm>
          <a:prstGeom prst="rect">
            <a:avLst/>
          </a:prstGeom>
          <a:noFill/>
        </p:spPr>
        <p:txBody>
          <a:bodyPr wrap="square">
            <a:spAutoFit/>
          </a:bodyPr>
          <a:lstStyle/>
          <a:p>
            <a:r>
              <a:rPr lang="fr-FR" b="1" dirty="0">
                <a:solidFill>
                  <a:srgbClr val="F5A700"/>
                </a:solidFill>
              </a:rPr>
              <a:t>IMPACT SOCIAL</a:t>
            </a:r>
          </a:p>
          <a:p>
            <a:r>
              <a:rPr lang="fr-FR" dirty="0"/>
              <a:t>#11 Réduction de l’</a:t>
            </a:r>
            <a:r>
              <a:rPr lang="fr-FR" b="1" dirty="0"/>
              <a:t>absentéisme</a:t>
            </a:r>
          </a:p>
          <a:p>
            <a:r>
              <a:rPr lang="fr-FR" dirty="0"/>
              <a:t>#12 Réduction du </a:t>
            </a:r>
            <a:r>
              <a:rPr lang="fr-FR" b="1" dirty="0"/>
              <a:t>turnover</a:t>
            </a:r>
          </a:p>
          <a:p>
            <a:r>
              <a:rPr lang="fr-FR" dirty="0"/>
              <a:t>#13 Réduction du </a:t>
            </a:r>
            <a:r>
              <a:rPr lang="fr-FR" b="1" dirty="0"/>
              <a:t>stress</a:t>
            </a:r>
          </a:p>
          <a:p>
            <a:r>
              <a:rPr lang="fr-FR" dirty="0"/>
              <a:t>#14 Réduction de la </a:t>
            </a:r>
            <a:r>
              <a:rPr lang="fr-FR" b="1" dirty="0"/>
              <a:t>fatigue</a:t>
            </a:r>
          </a:p>
          <a:p>
            <a:r>
              <a:rPr lang="fr-FR" dirty="0"/>
              <a:t>#15 Réduction du </a:t>
            </a:r>
            <a:r>
              <a:rPr lang="fr-FR" b="1" dirty="0"/>
              <a:t>présentéisme</a:t>
            </a:r>
          </a:p>
        </p:txBody>
      </p:sp>
      <p:sp>
        <p:nvSpPr>
          <p:cNvPr id="9" name="ZoneTexte 8">
            <a:extLst>
              <a:ext uri="{FF2B5EF4-FFF2-40B4-BE49-F238E27FC236}">
                <a16:creationId xmlns:a16="http://schemas.microsoft.com/office/drawing/2014/main" id="{E56D5DC6-BB17-4837-522E-0B4BDEC44E57}"/>
              </a:ext>
            </a:extLst>
          </p:cNvPr>
          <p:cNvSpPr txBox="1"/>
          <p:nvPr/>
        </p:nvSpPr>
        <p:spPr>
          <a:xfrm>
            <a:off x="5892540" y="5004041"/>
            <a:ext cx="976549" cy="1569660"/>
          </a:xfrm>
          <a:prstGeom prst="rect">
            <a:avLst/>
          </a:prstGeom>
          <a:noFill/>
        </p:spPr>
        <p:txBody>
          <a:bodyPr wrap="none" rtlCol="0">
            <a:spAutoFit/>
          </a:bodyPr>
          <a:lstStyle/>
          <a:p>
            <a:r>
              <a:rPr lang="fr-FR" sz="9600" dirty="0">
                <a:solidFill>
                  <a:srgbClr val="F5A700"/>
                </a:solidFill>
              </a:rPr>
              <a:t>&amp;</a:t>
            </a:r>
          </a:p>
        </p:txBody>
      </p:sp>
      <p:sp>
        <p:nvSpPr>
          <p:cNvPr id="10" name="Titre 1">
            <a:extLst>
              <a:ext uri="{FF2B5EF4-FFF2-40B4-BE49-F238E27FC236}">
                <a16:creationId xmlns:a16="http://schemas.microsoft.com/office/drawing/2014/main" id="{A125A18C-32C8-7D58-B035-AB79BA641878}"/>
              </a:ext>
            </a:extLst>
          </p:cNvPr>
          <p:cNvSpPr txBox="1">
            <a:spLocks/>
          </p:cNvSpPr>
          <p:nvPr/>
        </p:nvSpPr>
        <p:spPr>
          <a:xfrm>
            <a:off x="427476" y="2886685"/>
            <a:ext cx="10930128" cy="117957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3600" dirty="0">
                <a:solidFill>
                  <a:srgbClr val="000000"/>
                </a:solidFill>
                <a:ea typeface="Aptos" panose="020B0004020202020204" pitchFamily="34" charset="0"/>
                <a:cs typeface="Calibri" panose="020F0502020204030204" pitchFamily="34" charset="0"/>
              </a:rPr>
              <a:t>Avoir des salariés qui s’épanouissent n’est pas une option, c’est la </a:t>
            </a:r>
            <a:r>
              <a:rPr lang="fr-FR" sz="3600" b="1" dirty="0">
                <a:solidFill>
                  <a:srgbClr val="000000"/>
                </a:solidFill>
                <a:ea typeface="Aptos" panose="020B0004020202020204" pitchFamily="34" charset="0"/>
                <a:cs typeface="Calibri" panose="020F0502020204030204" pitchFamily="34" charset="0"/>
              </a:rPr>
              <a:t>pérennité</a:t>
            </a:r>
            <a:r>
              <a:rPr lang="fr-FR" sz="3600" dirty="0">
                <a:solidFill>
                  <a:srgbClr val="000000"/>
                </a:solidFill>
                <a:ea typeface="Aptos" panose="020B0004020202020204" pitchFamily="34" charset="0"/>
                <a:cs typeface="Calibri" panose="020F0502020204030204" pitchFamily="34" charset="0"/>
              </a:rPr>
              <a:t> de l’entreprise.</a:t>
            </a:r>
            <a:endParaRPr lang="fr-FR" sz="3600" dirty="0"/>
          </a:p>
        </p:txBody>
      </p:sp>
    </p:spTree>
    <p:extLst>
      <p:ext uri="{BB962C8B-B14F-4D97-AF65-F5344CB8AC3E}">
        <p14:creationId xmlns:p14="http://schemas.microsoft.com/office/powerpoint/2010/main" val="3939232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161D44-23F0-E5C1-6D2A-84F1B5D1C2B6}"/>
              </a:ext>
            </a:extLst>
          </p:cNvPr>
          <p:cNvSpPr>
            <a:spLocks noGrp="1"/>
          </p:cNvSpPr>
          <p:nvPr>
            <p:ph type="title"/>
          </p:nvPr>
        </p:nvSpPr>
        <p:spPr/>
        <p:txBody>
          <a:bodyPr>
            <a:normAutofit/>
          </a:bodyPr>
          <a:lstStyle/>
          <a:p>
            <a:r>
              <a:rPr lang="fr-FR" sz="2800" dirty="0"/>
              <a:t>Les</a:t>
            </a:r>
            <a:r>
              <a:rPr lang="fr-FR" dirty="0"/>
              <a:t> </a:t>
            </a:r>
            <a:r>
              <a:rPr lang="fr-FR" sz="7200" dirty="0"/>
              <a:t>7 leviers</a:t>
            </a:r>
            <a:r>
              <a:rPr lang="fr-FR" dirty="0"/>
              <a:t> </a:t>
            </a:r>
            <a:r>
              <a:rPr lang="fr-FR" sz="2800" dirty="0"/>
              <a:t>que nous travaillons ?</a:t>
            </a:r>
            <a:endParaRPr lang="fr-FR" dirty="0"/>
          </a:p>
        </p:txBody>
      </p:sp>
      <p:sp>
        <p:nvSpPr>
          <p:cNvPr id="3" name="Rectangle : coins arrondis 2">
            <a:extLst>
              <a:ext uri="{FF2B5EF4-FFF2-40B4-BE49-F238E27FC236}">
                <a16:creationId xmlns:a16="http://schemas.microsoft.com/office/drawing/2014/main" id="{42135474-DA5D-A2E4-4B0B-B0AB388F3E87}"/>
              </a:ext>
            </a:extLst>
          </p:cNvPr>
          <p:cNvSpPr/>
          <p:nvPr/>
        </p:nvSpPr>
        <p:spPr>
          <a:xfrm>
            <a:off x="101263" y="1929048"/>
            <a:ext cx="1980000" cy="25200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venir Next LT Pro"/>
                <a:ea typeface="+mn-ea"/>
                <a:cs typeface="+mn-cs"/>
              </a:rPr>
              <a:t>ORGANISATION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0000"/>
              </a:solidFill>
              <a:effectLst/>
              <a:uLnTx/>
              <a:uFillTx/>
              <a:latin typeface="Avenir Next LT Pro"/>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venir Next LT Pro"/>
                <a:ea typeface="+mn-ea"/>
                <a:cs typeface="+mn-cs"/>
              </a:rPr>
              <a:t>Chasser les gaspillages de temps en précisant les zones de responsabilités.</a:t>
            </a:r>
          </a:p>
        </p:txBody>
      </p:sp>
      <p:sp>
        <p:nvSpPr>
          <p:cNvPr id="4" name="Rectangle : coins arrondis 3">
            <a:extLst>
              <a:ext uri="{FF2B5EF4-FFF2-40B4-BE49-F238E27FC236}">
                <a16:creationId xmlns:a16="http://schemas.microsoft.com/office/drawing/2014/main" id="{B89E360E-088C-87D3-6B1C-D99D92938494}"/>
              </a:ext>
            </a:extLst>
          </p:cNvPr>
          <p:cNvSpPr/>
          <p:nvPr/>
        </p:nvSpPr>
        <p:spPr>
          <a:xfrm>
            <a:off x="2248396" y="2520000"/>
            <a:ext cx="1980000" cy="25200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venir Next LT Pro"/>
                <a:ea typeface="+mn-ea"/>
                <a:cs typeface="+mn-cs"/>
              </a:rPr>
              <a:t>MANAGEMENT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0000"/>
              </a:solidFill>
              <a:effectLst/>
              <a:uLnTx/>
              <a:uFillTx/>
              <a:latin typeface="Avenir Next LT Pro"/>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venir Next LT Pro"/>
                <a:ea typeface="+mn-ea"/>
                <a:cs typeface="+mn-cs"/>
              </a:rPr>
              <a:t>Motiver les équipes en plaçant des postures et des habitudes à impact.</a:t>
            </a:r>
          </a:p>
        </p:txBody>
      </p:sp>
      <p:sp>
        <p:nvSpPr>
          <p:cNvPr id="15" name="Rectangle : coins arrondis 14">
            <a:extLst>
              <a:ext uri="{FF2B5EF4-FFF2-40B4-BE49-F238E27FC236}">
                <a16:creationId xmlns:a16="http://schemas.microsoft.com/office/drawing/2014/main" id="{0963348F-E0E7-DE51-ADBA-86B163FB8131}"/>
              </a:ext>
            </a:extLst>
          </p:cNvPr>
          <p:cNvSpPr/>
          <p:nvPr/>
        </p:nvSpPr>
        <p:spPr>
          <a:xfrm>
            <a:off x="5640463" y="4211753"/>
            <a:ext cx="1980000" cy="25200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venir Next LT Pro"/>
                <a:ea typeface="+mn-ea"/>
                <a:cs typeface="+mn-cs"/>
              </a:rPr>
              <a:t>AUTOMATISATION / IA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0000"/>
              </a:solidFill>
              <a:effectLst/>
              <a:uLnTx/>
              <a:uFillTx/>
              <a:latin typeface="Avenir Next LT Pro"/>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venir Next LT Pro"/>
                <a:ea typeface="+mn-ea"/>
                <a:cs typeface="+mn-cs"/>
              </a:rPr>
              <a:t>Gagner du temps et se concentrer sur sa valeur ajoutée en délégant des tâches à l’IA.</a:t>
            </a:r>
          </a:p>
        </p:txBody>
      </p:sp>
      <p:sp>
        <p:nvSpPr>
          <p:cNvPr id="44" name="Rectangle : coins arrondis 43">
            <a:extLst>
              <a:ext uri="{FF2B5EF4-FFF2-40B4-BE49-F238E27FC236}">
                <a16:creationId xmlns:a16="http://schemas.microsoft.com/office/drawing/2014/main" id="{CB0BF643-72BB-EB93-7413-1719C60FA4B1}"/>
              </a:ext>
            </a:extLst>
          </p:cNvPr>
          <p:cNvSpPr/>
          <p:nvPr/>
        </p:nvSpPr>
        <p:spPr>
          <a:xfrm>
            <a:off x="562930" y="3984890"/>
            <a:ext cx="1980000" cy="25200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venir Next LT Pro"/>
                <a:ea typeface="+mn-ea"/>
                <a:cs typeface="+mn-cs"/>
              </a:rPr>
              <a:t>CULTURE D’ENTREPRISE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0000"/>
              </a:solidFill>
              <a:effectLst/>
              <a:uLnTx/>
              <a:uFillTx/>
              <a:latin typeface="Avenir Next LT Pro"/>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venir Next LT Pro"/>
                <a:ea typeface="+mn-ea"/>
                <a:cs typeface="+mn-cs"/>
              </a:rPr>
              <a:t>Booster une identité singulière et incarner une vision.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0000"/>
              </a:solidFill>
              <a:effectLst/>
              <a:uLnTx/>
              <a:uFillTx/>
              <a:latin typeface="Avenir Next LT Pro"/>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0000"/>
              </a:solidFill>
              <a:effectLst/>
              <a:uLnTx/>
              <a:uFillTx/>
              <a:latin typeface="Avenir Next LT Pro"/>
              <a:ea typeface="+mn-ea"/>
              <a:cs typeface="+mn-cs"/>
            </a:endParaRPr>
          </a:p>
        </p:txBody>
      </p:sp>
      <p:sp>
        <p:nvSpPr>
          <p:cNvPr id="45" name="Rectangle : coins arrondis 44">
            <a:extLst>
              <a:ext uri="{FF2B5EF4-FFF2-40B4-BE49-F238E27FC236}">
                <a16:creationId xmlns:a16="http://schemas.microsoft.com/office/drawing/2014/main" id="{54F480AE-41F4-CF1E-E955-B3A53E8903C7}"/>
              </a:ext>
            </a:extLst>
          </p:cNvPr>
          <p:cNvSpPr/>
          <p:nvPr/>
        </p:nvSpPr>
        <p:spPr>
          <a:xfrm>
            <a:off x="9767596" y="4211753"/>
            <a:ext cx="1980000" cy="25200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venir Next LT Pro"/>
                <a:ea typeface="+mn-ea"/>
                <a:cs typeface="+mn-cs"/>
              </a:rPr>
              <a:t>LEGAL RH</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0000"/>
              </a:solidFill>
              <a:effectLst/>
              <a:uLnTx/>
              <a:uFillTx/>
              <a:latin typeface="Avenir Next LT Pro"/>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venir Next LT Pro"/>
                <a:ea typeface="+mn-ea"/>
                <a:cs typeface="+mn-cs"/>
              </a:rPr>
              <a:t>Etre encadrer et faire les choses bien, c’est éviter des situations délicates.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0000"/>
              </a:solidFill>
              <a:effectLst/>
              <a:uLnTx/>
              <a:uFillTx/>
              <a:latin typeface="Avenir Next LT Pro"/>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0000"/>
              </a:solidFill>
              <a:effectLst/>
              <a:uLnTx/>
              <a:uFillTx/>
              <a:latin typeface="Avenir Next LT Pro"/>
              <a:ea typeface="+mn-ea"/>
              <a:cs typeface="+mn-cs"/>
            </a:endParaRPr>
          </a:p>
        </p:txBody>
      </p:sp>
      <p:sp>
        <p:nvSpPr>
          <p:cNvPr id="47" name="Rectangle : coins arrondis 46">
            <a:extLst>
              <a:ext uri="{FF2B5EF4-FFF2-40B4-BE49-F238E27FC236}">
                <a16:creationId xmlns:a16="http://schemas.microsoft.com/office/drawing/2014/main" id="{E38A033D-BC3E-5513-A910-87C5A9668B00}"/>
              </a:ext>
            </a:extLst>
          </p:cNvPr>
          <p:cNvSpPr/>
          <p:nvPr/>
        </p:nvSpPr>
        <p:spPr>
          <a:xfrm>
            <a:off x="7325929" y="1776568"/>
            <a:ext cx="1980000" cy="25200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venir Next LT Pro"/>
                <a:ea typeface="+mn-ea"/>
                <a:cs typeface="+mn-cs"/>
              </a:rPr>
              <a:t>STRATEGIE SALES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0000"/>
              </a:solidFill>
              <a:effectLst/>
              <a:uLnTx/>
              <a:uFillTx/>
              <a:latin typeface="Avenir Next LT Pro"/>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venir Next LT Pro"/>
                <a:ea typeface="+mn-ea"/>
                <a:cs typeface="+mn-cs"/>
              </a:rPr>
              <a:t>Oui, la force commerciale peut être performante sur 4 jours !</a:t>
            </a:r>
          </a:p>
        </p:txBody>
      </p:sp>
      <p:sp>
        <p:nvSpPr>
          <p:cNvPr id="48" name="Rectangle : coins arrondis 47">
            <a:extLst>
              <a:ext uri="{FF2B5EF4-FFF2-40B4-BE49-F238E27FC236}">
                <a16:creationId xmlns:a16="http://schemas.microsoft.com/office/drawing/2014/main" id="{2116FB64-7A03-185D-36E9-5CEBD5587B53}"/>
              </a:ext>
            </a:extLst>
          </p:cNvPr>
          <p:cNvSpPr/>
          <p:nvPr/>
        </p:nvSpPr>
        <p:spPr>
          <a:xfrm>
            <a:off x="10009730" y="1386247"/>
            <a:ext cx="1980000" cy="25200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venir Next LT Pro"/>
                <a:ea typeface="+mn-ea"/>
                <a:cs typeface="+mn-cs"/>
              </a:rPr>
              <a:t>BRANDING &amp; COM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dirty="0">
              <a:ln>
                <a:noFill/>
              </a:ln>
              <a:solidFill>
                <a:srgbClr val="000000"/>
              </a:solidFill>
              <a:effectLst/>
              <a:uLnTx/>
              <a:uFillTx/>
              <a:latin typeface="Avenir Next LT Pro"/>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000000"/>
                </a:solidFill>
                <a:effectLst/>
                <a:uLnTx/>
                <a:uFillTx/>
                <a:latin typeface="Avenir Next LT Pro"/>
                <a:ea typeface="+mn-ea"/>
                <a:cs typeface="+mn-cs"/>
              </a:rPr>
              <a:t>Devenir attractif, étendre sa notoriété, cette transformation est l’opportunité parfaite !</a:t>
            </a:r>
          </a:p>
        </p:txBody>
      </p:sp>
      <p:sp>
        <p:nvSpPr>
          <p:cNvPr id="49" name="Rectangle : coins arrondis 48">
            <a:extLst>
              <a:ext uri="{FF2B5EF4-FFF2-40B4-BE49-F238E27FC236}">
                <a16:creationId xmlns:a16="http://schemas.microsoft.com/office/drawing/2014/main" id="{E0F4D1DF-1E1B-2871-290A-4AF66F496F88}"/>
              </a:ext>
            </a:extLst>
          </p:cNvPr>
          <p:cNvSpPr/>
          <p:nvPr/>
        </p:nvSpPr>
        <p:spPr>
          <a:xfrm>
            <a:off x="4395529" y="2293137"/>
            <a:ext cx="2291249" cy="1486863"/>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srgbClr val="F5A700"/>
                </a:solidFill>
                <a:effectLst/>
                <a:uLnTx/>
                <a:uFillTx/>
                <a:latin typeface="Avenir Next LT Pro"/>
                <a:ea typeface="+mn-ea"/>
                <a:cs typeface="+mn-cs"/>
              </a:rPr>
              <a:t>Le système de la transformation vers la semaine à 4 jours</a:t>
            </a:r>
          </a:p>
        </p:txBody>
      </p:sp>
    </p:spTree>
    <p:extLst>
      <p:ext uri="{BB962C8B-B14F-4D97-AF65-F5344CB8AC3E}">
        <p14:creationId xmlns:p14="http://schemas.microsoft.com/office/powerpoint/2010/main" val="375459698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1880</TotalTime>
  <Words>1186</Words>
  <Application>Microsoft Office PowerPoint</Application>
  <PresentationFormat>Grand écran</PresentationFormat>
  <Paragraphs>173</Paragraphs>
  <Slides>10</Slides>
  <Notes>0</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10</vt:i4>
      </vt:variant>
    </vt:vector>
  </HeadingPairs>
  <TitlesOfParts>
    <vt:vector size="20" baseType="lpstr">
      <vt:lpstr>Aptos</vt:lpstr>
      <vt:lpstr>Aptos  </vt:lpstr>
      <vt:lpstr>Aptos Display</vt:lpstr>
      <vt:lpstr>Arial</vt:lpstr>
      <vt:lpstr>Avenir Next LT Pro</vt:lpstr>
      <vt:lpstr>Bahnschrift Light</vt:lpstr>
      <vt:lpstr>Calibri</vt:lpstr>
      <vt:lpstr>Speak Pro</vt:lpstr>
      <vt:lpstr>Thème Office</vt:lpstr>
      <vt:lpstr>AccentBoxVTI</vt:lpstr>
      <vt:lpstr>[Semaine de 4 jours]</vt:lpstr>
      <vt:lpstr>[Sommaire]</vt:lpstr>
      <vt:lpstr>[La Semaine de_4_ jours]</vt:lpstr>
      <vt:lpstr>[Les_bénéfices pour les lieux de vie que sont les entreprises]</vt:lpstr>
      <vt:lpstr>[Notre_méthodologie en 7 temps]</vt:lpstr>
      <vt:lpstr>Présentation PowerPoint</vt:lpstr>
      <vt:lpstr>[Quelques_exemples]</vt:lpstr>
      <vt:lpstr>Thinking Intra</vt:lpstr>
      <vt:lpstr>Les 7 leviers que nous travaillons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David Buttet</dc:creator>
  <cp:lastModifiedBy>David Buttet</cp:lastModifiedBy>
  <cp:revision>21</cp:revision>
  <dcterms:created xsi:type="dcterms:W3CDTF">2024-04-16T10:04:56Z</dcterms:created>
  <dcterms:modified xsi:type="dcterms:W3CDTF">2024-04-24T10:05:33Z</dcterms:modified>
</cp:coreProperties>
</file>